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73"/>
  </p:notesMasterIdLst>
  <p:sldIdLst>
    <p:sldId id="257" r:id="rId2"/>
    <p:sldId id="258" r:id="rId3"/>
    <p:sldId id="303" r:id="rId4"/>
    <p:sldId id="304" r:id="rId5"/>
    <p:sldId id="296" r:id="rId6"/>
    <p:sldId id="297" r:id="rId7"/>
    <p:sldId id="298" r:id="rId8"/>
    <p:sldId id="299" r:id="rId9"/>
    <p:sldId id="301" r:id="rId10"/>
    <p:sldId id="281" r:id="rId11"/>
    <p:sldId id="917" r:id="rId12"/>
    <p:sldId id="918" r:id="rId13"/>
    <p:sldId id="283" r:id="rId14"/>
    <p:sldId id="284" r:id="rId15"/>
    <p:sldId id="919" r:id="rId16"/>
    <p:sldId id="285" r:id="rId17"/>
    <p:sldId id="920" r:id="rId18"/>
    <p:sldId id="921" r:id="rId19"/>
    <p:sldId id="922" r:id="rId20"/>
    <p:sldId id="923" r:id="rId21"/>
    <p:sldId id="924" r:id="rId22"/>
    <p:sldId id="286" r:id="rId23"/>
    <p:sldId id="287" r:id="rId24"/>
    <p:sldId id="302" r:id="rId25"/>
    <p:sldId id="275" r:id="rId26"/>
    <p:sldId id="925" r:id="rId27"/>
    <p:sldId id="276" r:id="rId28"/>
    <p:sldId id="279" r:id="rId29"/>
    <p:sldId id="280" r:id="rId30"/>
    <p:sldId id="325" r:id="rId31"/>
    <p:sldId id="927" r:id="rId32"/>
    <p:sldId id="929" r:id="rId33"/>
    <p:sldId id="930" r:id="rId34"/>
    <p:sldId id="931" r:id="rId35"/>
    <p:sldId id="926" r:id="rId36"/>
    <p:sldId id="932" r:id="rId37"/>
    <p:sldId id="928" r:id="rId38"/>
    <p:sldId id="264" r:id="rId39"/>
    <p:sldId id="265" r:id="rId40"/>
    <p:sldId id="277" r:id="rId41"/>
    <p:sldId id="278" r:id="rId42"/>
    <p:sldId id="270" r:id="rId43"/>
    <p:sldId id="314" r:id="rId44"/>
    <p:sldId id="315" r:id="rId45"/>
    <p:sldId id="316" r:id="rId46"/>
    <p:sldId id="272" r:id="rId47"/>
    <p:sldId id="266" r:id="rId48"/>
    <p:sldId id="268" r:id="rId49"/>
    <p:sldId id="267" r:id="rId50"/>
    <p:sldId id="317" r:id="rId51"/>
    <p:sldId id="269" r:id="rId52"/>
    <p:sldId id="318" r:id="rId53"/>
    <p:sldId id="273" r:id="rId54"/>
    <p:sldId id="319" r:id="rId55"/>
    <p:sldId id="320" r:id="rId56"/>
    <p:sldId id="274" r:id="rId57"/>
    <p:sldId id="321" r:id="rId58"/>
    <p:sldId id="282" r:id="rId59"/>
    <p:sldId id="322" r:id="rId60"/>
    <p:sldId id="324" r:id="rId61"/>
    <p:sldId id="935" r:id="rId62"/>
    <p:sldId id="936" r:id="rId63"/>
    <p:sldId id="288" r:id="rId64"/>
    <p:sldId id="289" r:id="rId65"/>
    <p:sldId id="290" r:id="rId66"/>
    <p:sldId id="291" r:id="rId67"/>
    <p:sldId id="292" r:id="rId68"/>
    <p:sldId id="293" r:id="rId69"/>
    <p:sldId id="294" r:id="rId70"/>
    <p:sldId id="295" r:id="rId71"/>
    <p:sldId id="311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7"/>
    <p:restoredTop sz="85359" autoAdjust="0"/>
  </p:normalViewPr>
  <p:slideViewPr>
    <p:cSldViewPr snapToGrid="0" snapToObjects="1">
      <p:cViewPr varScale="1">
        <p:scale>
          <a:sx n="69" d="100"/>
          <a:sy n="69" d="100"/>
        </p:scale>
        <p:origin x="102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05CCA-499F-BE4E-BB1A-60630286B77F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9C6A4-E501-ED49-80EE-EC59203A9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8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about 5 years: </a:t>
            </a:r>
          </a:p>
          <a:p>
            <a:r>
              <a:rPr lang="en-US" dirty="0" smtClean="0"/>
              <a:t>$</a:t>
            </a:r>
            <a:r>
              <a:rPr lang="en-US" baseline="0" dirty="0" smtClean="0"/>
              <a:t> 1 today = $1.61</a:t>
            </a:r>
          </a:p>
          <a:p>
            <a:r>
              <a:rPr lang="en-US" baseline="0" dirty="0" smtClean="0"/>
              <a:t>$1 in five years = $0.62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9C6A4-E501-ED49-80EE-EC59203A958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67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9667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B8B57EC-91F8-4559-A106-0F2075791750}" type="slidenum">
              <a:rPr lang="en-US" sz="1300"/>
              <a:pPr eaLnBrk="1" hangingPunct="1"/>
              <a:t>49</a:t>
            </a:fld>
            <a:endParaRPr lang="en-US" sz="13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</a:t>
            </a:r>
            <a:r>
              <a:rPr lang="en-US" baseline="0" dirty="0"/>
              <a:t>: William B. Rouse, ISYE 6223,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875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9667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B172D20-B277-4030-A949-944A20DFED20}" type="slidenum">
              <a:rPr lang="en-US" sz="1300"/>
              <a:pPr eaLnBrk="1" hangingPunct="1"/>
              <a:t>51</a:t>
            </a:fld>
            <a:endParaRPr lang="en-US" sz="13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</a:t>
            </a:r>
            <a:r>
              <a:rPr lang="en-US" baseline="0" dirty="0"/>
              <a:t>: William B. Rouse, ISYE 6223,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21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08034-90E9-4BDA-9D08-2D135BE81FE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41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F380087-2AE3-2D48-9C92-6F608F47F8F4}" type="slidenum">
              <a:rPr lang="en-US" sz="1200">
                <a:latin typeface="Calibri" charset="0"/>
              </a:rPr>
              <a:pPr eaLnBrk="1" hangingPunct="1"/>
              <a:t>35</a:t>
            </a:fld>
            <a:endParaRPr lang="en-US" sz="1200">
              <a:latin typeface="Calibri" charset="0"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97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9667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1602281-A860-42E4-84FE-6A1FCAD8F139}" type="slidenum">
              <a:rPr lang="en-US" sz="1300"/>
              <a:pPr eaLnBrk="1" hangingPunct="1"/>
              <a:t>38</a:t>
            </a:fld>
            <a:endParaRPr lang="en-US" sz="13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Hammond, J.S., Keeney, R.L., &amp;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Raiffa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H. (1999).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Smart Choices: A Practical Guide to Making Better Decisions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Boston, MA: Harvard Business School Press.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03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9667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465F108-2249-42CC-837E-BE55E932A98C}" type="slidenum">
              <a:rPr lang="en-US" sz="1300"/>
              <a:pPr eaLnBrk="1" hangingPunct="1"/>
              <a:t>39</a:t>
            </a:fld>
            <a:endParaRPr lang="en-US" sz="13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</a:t>
            </a:r>
            <a:r>
              <a:rPr lang="en-US" baseline="0" dirty="0"/>
              <a:t>: William B. Rouse, ISYE 6223,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1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08034-90E9-4BDA-9D08-2D135BE81FE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77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08034-90E9-4BDA-9D08-2D135BE81FE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5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Clemen</a:t>
            </a:r>
            <a:r>
              <a:rPr lang="en-US" dirty="0"/>
              <a:t>,</a:t>
            </a:r>
            <a:r>
              <a:rPr lang="en-US" baseline="0" dirty="0"/>
              <a:t> R. T. and T. Reilly, 2014, </a:t>
            </a:r>
            <a:r>
              <a:rPr lang="en-US" i="1" baseline="0" dirty="0"/>
              <a:t>Making Hard Decisions</a:t>
            </a:r>
            <a:r>
              <a:rPr lang="en-US" baseline="0" dirty="0"/>
              <a:t>, 3</a:t>
            </a:r>
            <a:r>
              <a:rPr lang="en-US" baseline="30000" dirty="0"/>
              <a:t>rd</a:t>
            </a:r>
            <a:r>
              <a:rPr lang="en-US" baseline="0" dirty="0"/>
              <a:t> Ed., Mason, OH: South-Western.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08034-90E9-4BDA-9D08-2D135BE81FE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78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9667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034708D-31BC-409F-AF33-785EB3BB4307}" type="slidenum">
              <a:rPr lang="en-US" sz="1300"/>
              <a:pPr eaLnBrk="1" hangingPunct="1"/>
              <a:t>47</a:t>
            </a:fld>
            <a:endParaRPr lang="en-US" sz="13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</a:t>
            </a:r>
            <a:r>
              <a:rPr lang="en-US" baseline="0" dirty="0"/>
              <a:t>: William B. Rouse, ISYE 6223,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815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37931725" indent="-37474525" defTabSz="966788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C8C427B-2E75-452D-BFD5-A99203D68CDB}" type="slidenum">
              <a:rPr lang="en-US" sz="1300"/>
              <a:pPr eaLnBrk="1" hangingPunct="1"/>
              <a:t>48</a:t>
            </a:fld>
            <a:endParaRPr lang="en-US" sz="130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</a:t>
            </a:r>
            <a:r>
              <a:rPr lang="en-US" baseline="0" dirty="0"/>
              <a:t>: William B. Rouse, ISYE 6223,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7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8CEB-8F73-0D4E-B6E8-76C1027382F3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A000-1C82-2247-91E9-A1054399A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16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8CEB-8F73-0D4E-B6E8-76C1027382F3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A000-1C82-2247-91E9-A1054399A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2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8CEB-8F73-0D4E-B6E8-76C1027382F3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A000-1C82-2247-91E9-A1054399A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28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8CEB-8F73-0D4E-B6E8-76C1027382F3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A000-1C82-2247-91E9-A1054399A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86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8CEB-8F73-0D4E-B6E8-76C1027382F3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A000-1C82-2247-91E9-A1054399A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74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8CEB-8F73-0D4E-B6E8-76C1027382F3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A000-1C82-2247-91E9-A1054399A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43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8CEB-8F73-0D4E-B6E8-76C1027382F3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A000-1C82-2247-91E9-A1054399A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25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8CEB-8F73-0D4E-B6E8-76C1027382F3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A000-1C82-2247-91E9-A1054399A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61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8CEB-8F73-0D4E-B6E8-76C1027382F3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A000-1C82-2247-91E9-A1054399A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35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8CEB-8F73-0D4E-B6E8-76C1027382F3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A000-1C82-2247-91E9-A1054399A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04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8CEB-8F73-0D4E-B6E8-76C1027382F3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A000-1C82-2247-91E9-A1054399A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12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8CEB-8F73-0D4E-B6E8-76C1027382F3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A000-1C82-2247-91E9-A1054399A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43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F8CEB-8F73-0D4E-B6E8-76C1027382F3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3A000-1C82-2247-91E9-A1054399A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6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ED2F8CEB-8F73-0D4E-B6E8-76C1027382F3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4DC3A000-1C82-2247-91E9-A1054399A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9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D2F8CEB-8F73-0D4E-B6E8-76C1027382F3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4DC3A000-1C82-2247-91E9-A1054399A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620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844724" cy="2971051"/>
          </a:xfrm>
        </p:spPr>
        <p:txBody>
          <a:bodyPr>
            <a:normAutofit/>
          </a:bodyPr>
          <a:lstStyle/>
          <a:p>
            <a:r>
              <a:rPr lang="en-US" sz="5400" dirty="0"/>
              <a:t>Lecture 2: Elements of Decision Problems – Structuring Decisions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Yeganeh M. Hayeri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SYS 660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1483409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Value of Money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18712" y="2538810"/>
            <a:ext cx="10554574" cy="3636511"/>
          </a:xfrm>
        </p:spPr>
        <p:txBody>
          <a:bodyPr>
            <a:noAutofit/>
          </a:bodyPr>
          <a:lstStyle/>
          <a:p>
            <a:r>
              <a:rPr lang="en-US" sz="2200" dirty="0"/>
              <a:t>Money today is worth more than money tomorrow.</a:t>
            </a:r>
          </a:p>
          <a:p>
            <a:r>
              <a:rPr lang="en-US" sz="2200" dirty="0"/>
              <a:t>You could invest money today and receive a return on that investment tomorrow.</a:t>
            </a:r>
          </a:p>
          <a:p>
            <a:r>
              <a:rPr lang="en-US" sz="2200" dirty="0"/>
              <a:t>For example, imagine that there is an investment opportunity that will cost you $1 today, but you will get $2 tomorrow, risk-free.</a:t>
            </a:r>
          </a:p>
          <a:p>
            <a:r>
              <a:rPr lang="en-US" sz="2200" dirty="0"/>
              <a:t>If I were to offer you the choice of $1 today or $1 tomorrow, which would you prefer?</a:t>
            </a:r>
          </a:p>
          <a:p>
            <a:r>
              <a:rPr lang="en-US" sz="2200" dirty="0"/>
              <a:t>In essence, you are concerned about the opportunity cost of deferring cash flows.</a:t>
            </a:r>
          </a:p>
        </p:txBody>
      </p:sp>
    </p:spTree>
    <p:extLst>
      <p:ext uri="{BB962C8B-B14F-4D97-AF65-F5344CB8AC3E}">
        <p14:creationId xmlns:p14="http://schemas.microsoft.com/office/powerpoint/2010/main" val="63726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Value of Money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18712" y="2503641"/>
            <a:ext cx="10554574" cy="363651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400" dirty="0"/>
              <a:t>Accounts for time value of money when considering multiple cash flows over multiple years.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400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400" dirty="0"/>
              <a:t>Two questions: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400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400" dirty="0"/>
              <a:t>1- If I give you a dollar today, what will it be worth x years in the future? (compounding)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400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400" dirty="0"/>
              <a:t>2- Given a dollar held or spent x years in the future, what is it worth in today’s dollars (discounting)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6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Compounding Formula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18712" y="2503641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/>
              <a:t>FV = PV (1+i)</a:t>
            </a:r>
            <a:r>
              <a:rPr lang="en-US" altLang="en-US" sz="2400" baseline="30000" dirty="0"/>
              <a:t>n</a:t>
            </a:r>
          </a:p>
          <a:p>
            <a:pPr marL="0" indent="0">
              <a:buNone/>
            </a:pPr>
            <a:r>
              <a:rPr lang="en-US" altLang="en-US" sz="2400" dirty="0"/>
              <a:t>Where: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/>
              <a:t>FV = Future value</a:t>
            </a:r>
          </a:p>
          <a:p>
            <a:pPr marL="0" indent="0">
              <a:buNone/>
            </a:pPr>
            <a:r>
              <a:rPr lang="en-US" altLang="en-US" sz="2400" dirty="0"/>
              <a:t>PV = Present value</a:t>
            </a:r>
          </a:p>
          <a:p>
            <a:pPr marL="0" indent="0">
              <a:buNone/>
            </a:pPr>
            <a:r>
              <a:rPr lang="en-US" altLang="en-US" sz="2400" dirty="0"/>
              <a:t>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 = Interest rate</a:t>
            </a:r>
          </a:p>
          <a:p>
            <a:pPr marL="0" indent="0">
              <a:buNone/>
            </a:pPr>
            <a:r>
              <a:rPr lang="en-US" altLang="en-US" sz="2400" dirty="0"/>
              <a:t>n = Number of years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44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Interest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discrete compounding: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𝑃𝑉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where r is the annual interest rate, m is the compounding frequency per year, and k = t × m is the number of periods</a:t>
                </a:r>
              </a:p>
              <a:p>
                <a:r>
                  <a:rPr lang="en-US" dirty="0"/>
                  <a:t>Note that because of compounding, the effective annual interest is greater than the </a:t>
                </a:r>
                <a:r>
                  <a:rPr lang="en-US" dirty="0"/>
                  <a:t>nominal</a:t>
                </a:r>
                <a:r>
                  <a:rPr lang="en-US" dirty="0"/>
                  <a:t> annual rate</a:t>
                </a:r>
              </a:p>
              <a:p>
                <a:r>
                  <a:rPr lang="en-US" dirty="0"/>
                  <a:t>For example a 5% nominal annual interest rate compounded quarterly yields an effective annual interest rate of 5.1%</a:t>
                </a:r>
              </a:p>
              <a:p>
                <a:r>
                  <a:rPr lang="en-US" dirty="0"/>
                  <a:t>The future value of the investment grows geometrically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678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Continuously Compounded Interest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we take the limit of discrete compounding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Thus, the formula for continuous compounding is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𝑃𝑉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𝑟𝑡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 value of an investment grows </a:t>
                </a:r>
                <a:r>
                  <a:rPr lang="en-US" i="1" dirty="0"/>
                  <a:t>exponentially</a:t>
                </a:r>
                <a:r>
                  <a:rPr lang="en-US" dirty="0"/>
                  <a:t> under continuously compounding interest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05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3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Discounting Formula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18712" y="2503641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/>
              <a:t>PV = FV[1/ (1+i)</a:t>
            </a:r>
            <a:r>
              <a:rPr lang="en-US" altLang="en-US" sz="2400" baseline="30000" dirty="0"/>
              <a:t>n</a:t>
            </a:r>
            <a:r>
              <a:rPr lang="en-US" altLang="en-US" sz="2400" dirty="0"/>
              <a:t>]</a:t>
            </a:r>
          </a:p>
          <a:p>
            <a:pPr marL="0" indent="0">
              <a:buNone/>
            </a:pPr>
            <a:r>
              <a:rPr lang="en-US" altLang="en-US" sz="2400" dirty="0"/>
              <a:t>Where: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/>
              <a:t>FV = Future value</a:t>
            </a:r>
          </a:p>
          <a:p>
            <a:pPr marL="0" indent="0">
              <a:buNone/>
            </a:pPr>
            <a:r>
              <a:rPr lang="en-US" altLang="en-US" sz="2400" dirty="0"/>
              <a:t>PV = Present value</a:t>
            </a:r>
          </a:p>
          <a:p>
            <a:pPr marL="0" indent="0">
              <a:buNone/>
            </a:pPr>
            <a:r>
              <a:rPr lang="en-US" altLang="en-US" sz="2400" dirty="0"/>
              <a:t>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 = Interest rate</a:t>
            </a:r>
          </a:p>
          <a:p>
            <a:pPr marL="0" indent="0">
              <a:buNone/>
            </a:pPr>
            <a:r>
              <a:rPr lang="en-US" altLang="en-US" sz="2400" dirty="0"/>
              <a:t>n = Number of years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09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 much would a cash flow received in the future be worth today?</a:t>
                </a:r>
              </a:p>
              <a:p>
                <a:r>
                  <a:rPr lang="en-US" dirty="0"/>
                  <a:t>All we have to do to find out is to solve the future value formula for present value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𝐹𝑉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𝐹𝑉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𝑟𝑡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 interest rate we used for this calculation is referred to as the discount rate</a:t>
                </a:r>
              </a:p>
              <a:p>
                <a:r>
                  <a:rPr lang="en-US" dirty="0"/>
                  <a:t>For example, if we expect to receive $100 five years from now and the discount rate is 5% (effective annual), the present value is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$100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1+0.05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=$78.35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839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about this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6133AB6-481B-5747-853C-CA04B193E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298" y="2301726"/>
            <a:ext cx="10553700" cy="4681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$1 today 					                        $1.10 in 1 year</a:t>
            </a:r>
          </a:p>
          <a:p>
            <a:pPr marL="457200" lvl="1" indent="0">
              <a:buNone/>
            </a:pPr>
            <a:endParaRPr lang="en-US" altLang="en-US" sz="28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$1 today					                        $1.10 in 1 year</a:t>
            </a:r>
          </a:p>
          <a:p>
            <a:pPr marL="457200" lvl="1" indent="0">
              <a:buNone/>
            </a:pPr>
            <a:endParaRPr lang="en-US" altLang="en-US" sz="28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457200" lvl="1" indent="0" algn="ctr">
              <a:buNone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Assuming 10% interest</a:t>
            </a:r>
          </a:p>
          <a:p>
            <a:pPr marL="457200" lvl="1" indent="0">
              <a:buNone/>
            </a:pPr>
            <a:endParaRPr lang="en-US" altLang="en-US" sz="28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en-US" sz="2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$0.91 today 				                              $1 in 1 year</a:t>
            </a:r>
          </a:p>
          <a:p>
            <a:pPr marL="0" indent="0">
              <a:buNone/>
            </a:pPr>
            <a:endParaRPr lang="en-US" altLang="en-US" sz="2800" dirty="0">
              <a:latin typeface="Times New Roman" panose="02020603050405020304" pitchFamily="18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D94B0C3-BC11-3347-85AC-D815CE8514B1}"/>
              </a:ext>
            </a:extLst>
          </p:cNvPr>
          <p:cNvSpPr/>
          <p:nvPr/>
        </p:nvSpPr>
        <p:spPr>
          <a:xfrm>
            <a:off x="3827253" y="2639056"/>
            <a:ext cx="50637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1CF9596B-8192-6443-B338-689EAFC2CCBC}"/>
              </a:ext>
            </a:extLst>
          </p:cNvPr>
          <p:cNvCxnSpPr/>
          <p:nvPr/>
        </p:nvCxnSpPr>
        <p:spPr>
          <a:xfrm>
            <a:off x="3827253" y="1708030"/>
            <a:ext cx="395952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8580BE48-6F67-2C40-B1E0-04458A6DB71A}"/>
              </a:ext>
            </a:extLst>
          </p:cNvPr>
          <p:cNvCxnSpPr/>
          <p:nvPr/>
        </p:nvCxnSpPr>
        <p:spPr>
          <a:xfrm flipH="1">
            <a:off x="2603568" y="3839385"/>
            <a:ext cx="399403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577B9CCF-1235-AD49-9A4E-B810343AF222}"/>
              </a:ext>
            </a:extLst>
          </p:cNvPr>
          <p:cNvCxnSpPr/>
          <p:nvPr/>
        </p:nvCxnSpPr>
        <p:spPr>
          <a:xfrm>
            <a:off x="3131340" y="6003740"/>
            <a:ext cx="395952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645F2FAD-8D60-6E48-9895-AA59DB76B24C}"/>
              </a:ext>
            </a:extLst>
          </p:cNvPr>
          <p:cNvCxnSpPr/>
          <p:nvPr/>
        </p:nvCxnSpPr>
        <p:spPr>
          <a:xfrm flipH="1">
            <a:off x="3079581" y="6348169"/>
            <a:ext cx="3994030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8EB6B550-C9BA-A94D-99FC-AC749FCCFDD2}"/>
              </a:ext>
            </a:extLst>
          </p:cNvPr>
          <p:cNvCxnSpPr/>
          <p:nvPr/>
        </p:nvCxnSpPr>
        <p:spPr>
          <a:xfrm>
            <a:off x="2638074" y="2673366"/>
            <a:ext cx="395952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632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 Assuming 10% Interest Rate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xmlns="" id="{FAD7C9D4-92C2-A145-BFE4-BB0D84FCD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950" y="2505869"/>
            <a:ext cx="61341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4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purpose of discounting?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710D7E9-AEB7-D84A-A715-52CDE4514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Discounting is used to adjust future, or actual dollars expended or earned/saved over multiple years to constant or base-year dollars (typically today’s dollar). This helps a decision maker with fair comparison of all revenues and costs for all alternatives being considered.</a:t>
            </a:r>
          </a:p>
        </p:txBody>
      </p:sp>
    </p:spTree>
    <p:extLst>
      <p:ext uri="{BB962C8B-B14F-4D97-AF65-F5344CB8AC3E}">
        <p14:creationId xmlns:p14="http://schemas.microsoft.com/office/powerpoint/2010/main" val="2398979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556395"/>
            <a:ext cx="10554574" cy="363651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/>
              <a:t>Alaskan Pipelines – Challenger - Exercise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The Decision Analysis Process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Net Present Value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Scales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Structuring Decisions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0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710D7E9-AEB7-D84A-A715-52CDE4514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/>
              <a:t>Imagine winning the State lottery and being faced with this choice:</a:t>
            </a:r>
          </a:p>
          <a:p>
            <a:endParaRPr lang="en-US" altLang="en-US" sz="2400" dirty="0"/>
          </a:p>
          <a:p>
            <a:pPr marL="457200" indent="-457200">
              <a:buFontTx/>
              <a:buChar char="-"/>
            </a:pPr>
            <a:r>
              <a:rPr lang="en-US" altLang="en-US" sz="2400" dirty="0"/>
              <a:t>Take a lump sum payout (today) of $50 million</a:t>
            </a:r>
          </a:p>
          <a:p>
            <a:pPr marL="457200" indent="-457200">
              <a:buFontTx/>
              <a:buChar char="-"/>
            </a:pPr>
            <a:r>
              <a:rPr lang="en-US" altLang="en-US" sz="2400" dirty="0"/>
              <a:t>Take a twenty-year annuity of $5 million per year for 20 </a:t>
            </a:r>
            <a:r>
              <a:rPr lang="en-US" altLang="en-US" sz="2400" dirty="0" smtClean="0"/>
              <a:t>years</a:t>
            </a:r>
          </a:p>
          <a:p>
            <a:pPr marL="457200" indent="-457200">
              <a:buFontTx/>
              <a:buChar char="-"/>
            </a:pPr>
            <a:r>
              <a:rPr lang="en-US" altLang="en-US" sz="2400" dirty="0" smtClean="0"/>
              <a:t>Assume 10% discount rate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27894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710D7E9-AEB7-D84A-A715-52CDE4514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/>
              <a:t>$1,000 investment (up front)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/>
              <a:t>Net cash inflow of $500 per year over the following 5 years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/>
              <a:t>Cost of capital is 12% (also known as discount rate, required rate of return)</a:t>
            </a:r>
          </a:p>
        </p:txBody>
      </p:sp>
    </p:spTree>
    <p:extLst>
      <p:ext uri="{BB962C8B-B14F-4D97-AF65-F5344CB8AC3E}">
        <p14:creationId xmlns:p14="http://schemas.microsoft.com/office/powerpoint/2010/main" val="1858403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Present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we have a series of cash flows, both positive and negative, we can use the discount rate to calculate the Net Present Value (NPV)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be the cash flow in period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51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95999" y="3754103"/>
                <a:ext cx="2200602" cy="902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𝑁𝑃𝑉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3754103"/>
                <a:ext cx="2200602" cy="902939"/>
              </a:xfrm>
              <a:prstGeom prst="rect">
                <a:avLst/>
              </a:prstGeom>
              <a:blipFill>
                <a:blip r:embed="rId3"/>
                <a:stretch>
                  <a:fillRect l="-1156" t="-98611" b="-131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15848" y="4887257"/>
                <a:ext cx="2280753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𝑁𝑃𝑉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848" y="4887257"/>
                <a:ext cx="2280753" cy="756426"/>
              </a:xfrm>
              <a:prstGeom prst="rect">
                <a:avLst/>
              </a:prstGeom>
              <a:blipFill>
                <a:blip r:embed="rId4"/>
                <a:stretch>
                  <a:fillRect l="-1667" t="-118333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440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Present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 Present Value (NPV) is critical for investment decisions</a:t>
            </a:r>
          </a:p>
          <a:p>
            <a:r>
              <a:rPr lang="en-US" dirty="0"/>
              <a:t>Generally speaking, given a set of possible investments, you should choose the investment that has the highest NPV</a:t>
            </a:r>
          </a:p>
          <a:p>
            <a:r>
              <a:rPr lang="en-US" dirty="0"/>
              <a:t>NPV is a standard criterion for business decision making</a:t>
            </a:r>
          </a:p>
          <a:p>
            <a:r>
              <a:rPr lang="en-US" dirty="0"/>
              <a:t>The catch, of course, is setting the right discount rate</a:t>
            </a:r>
          </a:p>
          <a:p>
            <a:r>
              <a:rPr lang="en-US" dirty="0"/>
              <a:t>Determining the appropriate discount rate is non-trivial and it is a key aspect of financial theory</a:t>
            </a:r>
          </a:p>
          <a:p>
            <a:r>
              <a:rPr lang="en-US" dirty="0"/>
              <a:t>We will discuss discount rates more when we discuss financial risk </a:t>
            </a:r>
          </a:p>
        </p:txBody>
      </p:sp>
    </p:spTree>
    <p:extLst>
      <p:ext uri="{BB962C8B-B14F-4D97-AF65-F5344CB8AC3E}">
        <p14:creationId xmlns:p14="http://schemas.microsoft.com/office/powerpoint/2010/main" val="1399912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Measurement Scales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5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Scales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32731" y="2454761"/>
            <a:ext cx="10554574" cy="3636511"/>
          </a:xfrm>
        </p:spPr>
        <p:txBody>
          <a:bodyPr>
            <a:noAutofit/>
          </a:bodyPr>
          <a:lstStyle/>
          <a:p>
            <a:r>
              <a:rPr lang="en-US" sz="2200" dirty="0"/>
              <a:t>Nominal</a:t>
            </a:r>
          </a:p>
          <a:p>
            <a:pPr lvl="1"/>
            <a:r>
              <a:rPr lang="en-US" sz="2200" dirty="0"/>
              <a:t>Items can be grouped but there is no relationship between the groups</a:t>
            </a:r>
          </a:p>
          <a:p>
            <a:pPr lvl="1"/>
            <a:r>
              <a:rPr lang="en-US" sz="2200" dirty="0"/>
              <a:t>For example, grouping items by color: red, green, blue, yellow, etc.</a:t>
            </a:r>
          </a:p>
          <a:p>
            <a:r>
              <a:rPr lang="en-US" sz="2200" dirty="0"/>
              <a:t>Ordinal</a:t>
            </a:r>
          </a:p>
          <a:p>
            <a:pPr lvl="1"/>
            <a:r>
              <a:rPr lang="en-US" sz="2200" dirty="0"/>
              <a:t>Items can grouped by order, but we cannot say how much greater one group is than another</a:t>
            </a:r>
          </a:p>
          <a:p>
            <a:pPr lvl="1"/>
            <a:r>
              <a:rPr lang="en-US" sz="2200" dirty="0"/>
              <a:t>For example, alphabetical order: A, B, C, D or star ratings of restaurants (2-star, 3-star, etc.)</a:t>
            </a:r>
          </a:p>
        </p:txBody>
      </p:sp>
    </p:spTree>
    <p:extLst>
      <p:ext uri="{BB962C8B-B14F-4D97-AF65-F5344CB8AC3E}">
        <p14:creationId xmlns:p14="http://schemas.microsoft.com/office/powerpoint/2010/main" val="1969211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Scales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63728" y="2671738"/>
            <a:ext cx="10554574" cy="3636511"/>
          </a:xfrm>
        </p:spPr>
        <p:txBody>
          <a:bodyPr>
            <a:noAutofit/>
          </a:bodyPr>
          <a:lstStyle/>
          <a:p>
            <a:r>
              <a:rPr lang="en-US" sz="2200" dirty="0"/>
              <a:t>Interval</a:t>
            </a:r>
          </a:p>
          <a:p>
            <a:pPr lvl="1"/>
            <a:r>
              <a:rPr lang="en-US" sz="2200" dirty="0"/>
              <a:t>Items can be measured quantitatively, but only the differences between measurements are meaningful</a:t>
            </a:r>
          </a:p>
          <a:p>
            <a:pPr lvl="1"/>
            <a:r>
              <a:rPr lang="en-US" sz="2200" dirty="0"/>
              <a:t>For example, altitude above sea level</a:t>
            </a:r>
          </a:p>
          <a:p>
            <a:r>
              <a:rPr lang="en-US" sz="2200" dirty="0"/>
              <a:t>Ratio</a:t>
            </a:r>
          </a:p>
          <a:p>
            <a:pPr lvl="1"/>
            <a:r>
              <a:rPr lang="en-US" sz="2200" dirty="0"/>
              <a:t>Both differences and ratios are meaningful. the scale has a true zero point</a:t>
            </a:r>
          </a:p>
          <a:p>
            <a:pPr lvl="1"/>
            <a:r>
              <a:rPr lang="en-US" sz="2200" dirty="0"/>
              <a:t>For example, </a:t>
            </a:r>
            <a:r>
              <a:rPr lang="en-US" sz="2200" dirty="0" smtClean="0"/>
              <a:t>height and weight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67352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687236"/>
            <a:ext cx="10554574" cy="3636511"/>
          </a:xfrm>
        </p:spPr>
        <p:txBody>
          <a:bodyPr>
            <a:noAutofit/>
          </a:bodyPr>
          <a:lstStyle/>
          <a:p>
            <a:r>
              <a:rPr lang="en-US" sz="2200" dirty="0"/>
              <a:t>The nominal scale is considered qualitative while the remainder are considered quantitative</a:t>
            </a:r>
          </a:p>
          <a:p>
            <a:r>
              <a:rPr lang="en-US" sz="2200" dirty="0"/>
              <a:t>You cannot perform arithmetical operations on ordinal scales</a:t>
            </a:r>
          </a:p>
          <a:p>
            <a:pPr lvl="1"/>
            <a:r>
              <a:rPr lang="en-US" sz="2200" dirty="0"/>
              <a:t>The difference between ordinal numbers is NOT meaningful</a:t>
            </a:r>
          </a:p>
          <a:p>
            <a:pPr lvl="1"/>
            <a:r>
              <a:rPr lang="en-US" sz="2200" dirty="0"/>
              <a:t>Performing arithmetical operations on ordinal numbers is a very common mistake in decision and risk analysis</a:t>
            </a:r>
          </a:p>
          <a:p>
            <a:r>
              <a:rPr lang="en-US" sz="2200" dirty="0"/>
              <a:t>You can only perform addition and subtraction on interval scales</a:t>
            </a:r>
          </a:p>
          <a:p>
            <a:pPr lvl="1"/>
            <a:r>
              <a:rPr lang="en-US" sz="2200" dirty="0"/>
              <a:t>Ratios of interval scaled numbers are NOT meaningful</a:t>
            </a:r>
          </a:p>
          <a:p>
            <a:r>
              <a:rPr lang="en-US" sz="2200" dirty="0"/>
              <a:t>You can perform all arithmetic operations on ratio scaled numbers</a:t>
            </a:r>
          </a:p>
          <a:p>
            <a:pPr lvl="1"/>
            <a:r>
              <a:rPr lang="en-US" sz="2200" dirty="0"/>
              <a:t>Since ratios are meaningful, you can perform addition, subtraction, multiplication, and division</a:t>
            </a:r>
          </a:p>
        </p:txBody>
      </p:sp>
    </p:spTree>
    <p:extLst>
      <p:ext uri="{BB962C8B-B14F-4D97-AF65-F5344CB8AC3E}">
        <p14:creationId xmlns:p14="http://schemas.microsoft.com/office/powerpoint/2010/main" val="1167770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Interval Scale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Imagine that you are standing 10 meters below sea level</a:t>
            </a:r>
          </a:p>
          <a:p>
            <a:r>
              <a:rPr lang="en-US" sz="2200" dirty="0"/>
              <a:t>Imagine that your friend is standing 10 meters above sea level</a:t>
            </a:r>
          </a:p>
          <a:p>
            <a:r>
              <a:rPr lang="en-US" sz="2200" dirty="0"/>
              <a:t>This means that your friend is 20 meters higher than you</a:t>
            </a:r>
          </a:p>
          <a:p>
            <a:r>
              <a:rPr lang="en-US" sz="2200" dirty="0"/>
              <a:t>However, your friend is not -1 times higher than you</a:t>
            </a:r>
          </a:p>
          <a:p>
            <a:r>
              <a:rPr lang="en-US" sz="2200" dirty="0"/>
              <a:t>Since altitude above sea level does not have a true zero point, the intervals are meaningful but the ratios are not</a:t>
            </a:r>
          </a:p>
          <a:p>
            <a:r>
              <a:rPr lang="en-US" sz="2200" dirty="0"/>
              <a:t>This is an example of an interval scale</a:t>
            </a:r>
          </a:p>
        </p:txBody>
      </p:sp>
    </p:spTree>
    <p:extLst>
      <p:ext uri="{BB962C8B-B14F-4D97-AF65-F5344CB8AC3E}">
        <p14:creationId xmlns:p14="http://schemas.microsoft.com/office/powerpoint/2010/main" val="3359280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scale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625243"/>
            <a:ext cx="10554574" cy="3636511"/>
          </a:xfrm>
        </p:spPr>
        <p:txBody>
          <a:bodyPr>
            <a:noAutofit/>
          </a:bodyPr>
          <a:lstStyle/>
          <a:p>
            <a:r>
              <a:rPr lang="en-US" sz="2200" dirty="0"/>
              <a:t>Imagine that you measure the temperatures of two different containers of liquid</a:t>
            </a:r>
          </a:p>
          <a:p>
            <a:r>
              <a:rPr lang="en-US" sz="2200" dirty="0"/>
              <a:t>The temperature of the first container is 100K and the temperature of the second container is 200K </a:t>
            </a:r>
          </a:p>
          <a:p>
            <a:pPr lvl="1"/>
            <a:r>
              <a:rPr lang="en-US" sz="2200" dirty="0"/>
              <a:t>Both are very cold!</a:t>
            </a:r>
          </a:p>
          <a:p>
            <a:r>
              <a:rPr lang="en-US" sz="2200" dirty="0"/>
              <a:t>You can say that the temperature of the second container is 100K greater than the first</a:t>
            </a:r>
          </a:p>
          <a:p>
            <a:r>
              <a:rPr lang="en-US" sz="2200" dirty="0"/>
              <a:t>You can also say that the second container is twice as hot as the first</a:t>
            </a:r>
          </a:p>
          <a:p>
            <a:r>
              <a:rPr lang="en-US" sz="2200" dirty="0"/>
              <a:t>Temperature in Kelvin has a true zero point so ratios are meaningful</a:t>
            </a:r>
          </a:p>
          <a:p>
            <a:r>
              <a:rPr lang="en-US" sz="2200" dirty="0"/>
              <a:t>This is an example of a ratio scale</a:t>
            </a:r>
          </a:p>
        </p:txBody>
      </p:sp>
    </p:spTree>
    <p:extLst>
      <p:ext uri="{BB962C8B-B14F-4D97-AF65-F5344CB8AC3E}">
        <p14:creationId xmlns:p14="http://schemas.microsoft.com/office/powerpoint/2010/main" val="1971087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Decision Analysis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392768"/>
            <a:ext cx="8213489" cy="3636511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Process is nominal.</a:t>
            </a:r>
          </a:p>
          <a:p>
            <a:r>
              <a:rPr lang="en-US" sz="2800" dirty="0"/>
              <a:t>Real life is “messy”.</a:t>
            </a:r>
          </a:p>
          <a:p>
            <a:r>
              <a:rPr lang="en-US" sz="2800" dirty="0"/>
              <a:t>Jumping back and forth and iterating are common.</a:t>
            </a:r>
          </a:p>
          <a:p>
            <a:r>
              <a:rPr lang="en-US" sz="2800" dirty="0"/>
              <a:t>Sometimes it is better to start with understanding the problem and other times it is better to start with understanding the objectives.</a:t>
            </a:r>
          </a:p>
          <a:p>
            <a:r>
              <a:rPr lang="en-US" sz="2800" dirty="0"/>
              <a:t>The decision analysis process is a useful guide to bring some structure to what is often an ad hoc process.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19CE7BEA-C4AF-2E45-85D6-9E607BF25387}"/>
              </a:ext>
            </a:extLst>
          </p:cNvPr>
          <p:cNvGrpSpPr/>
          <p:nvPr/>
        </p:nvGrpSpPr>
        <p:grpSpPr>
          <a:xfrm>
            <a:off x="8879174" y="-814"/>
            <a:ext cx="2733789" cy="6610993"/>
            <a:chOff x="5200929" y="-117519"/>
            <a:chExt cx="2733789" cy="66109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97DC35E9-F56C-3445-B96B-8216C40B9FC5}"/>
                </a:ext>
              </a:extLst>
            </p:cNvPr>
            <p:cNvSpPr/>
            <p:nvPr/>
          </p:nvSpPr>
          <p:spPr>
            <a:xfrm>
              <a:off x="5604502" y="444665"/>
              <a:ext cx="1926650" cy="5771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Identify the decision situation and understand objectives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15E4E370-EBD0-EA4E-B260-E4029BBFA78C}"/>
                </a:ext>
              </a:extLst>
            </p:cNvPr>
            <p:cNvSpPr/>
            <p:nvPr/>
          </p:nvSpPr>
          <p:spPr>
            <a:xfrm>
              <a:off x="6042983" y="1340263"/>
              <a:ext cx="1049687" cy="451694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Identify Alternatives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3B1FFFC5-A3A7-444F-890E-DDBF78E1E015}"/>
                </a:ext>
              </a:extLst>
            </p:cNvPr>
            <p:cNvSpPr/>
            <p:nvPr/>
          </p:nvSpPr>
          <p:spPr>
            <a:xfrm>
              <a:off x="5517845" y="2164181"/>
              <a:ext cx="2099961" cy="100253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Decompose and model the problem: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Model of problem structure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Model of uncertainty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200" dirty="0"/>
                <a:t>Model of preferences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68CB476-F701-FB42-9136-FCF596FFF3ED}"/>
                </a:ext>
              </a:extLst>
            </p:cNvPr>
            <p:cNvSpPr/>
            <p:nvPr/>
          </p:nvSpPr>
          <p:spPr>
            <a:xfrm>
              <a:off x="5823741" y="3538940"/>
              <a:ext cx="1488169" cy="422024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Choose the best alternative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705BA4B2-8339-A34D-B90E-B09B263ADBF9}"/>
                </a:ext>
              </a:extLst>
            </p:cNvPr>
            <p:cNvSpPr/>
            <p:nvPr/>
          </p:nvSpPr>
          <p:spPr>
            <a:xfrm>
              <a:off x="5727017" y="4333188"/>
              <a:ext cx="1681615" cy="36355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Sensitivity Analysis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95C4DC5E-B9EE-7040-80AA-7D6DBFE3D26D}"/>
                </a:ext>
              </a:extLst>
            </p:cNvPr>
            <p:cNvSpPr/>
            <p:nvPr/>
          </p:nvSpPr>
          <p:spPr>
            <a:xfrm>
              <a:off x="5733554" y="6059228"/>
              <a:ext cx="1673682" cy="4342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Implement the chosen alternative</a:t>
              </a:r>
            </a:p>
          </p:txBody>
        </p:sp>
        <p:sp>
          <p:nvSpPr>
            <p:cNvPr id="12" name="Flowchart: Decision 10">
              <a:extLst>
                <a:ext uri="{FF2B5EF4-FFF2-40B4-BE49-F238E27FC236}">
                  <a16:creationId xmlns:a16="http://schemas.microsoft.com/office/drawing/2014/main" xmlns="" id="{A031D25A-A501-434E-889D-AE487CE0A498}"/>
                </a:ext>
              </a:extLst>
            </p:cNvPr>
            <p:cNvSpPr/>
            <p:nvPr/>
          </p:nvSpPr>
          <p:spPr>
            <a:xfrm>
              <a:off x="5662310" y="5029495"/>
              <a:ext cx="1811028" cy="683037"/>
            </a:xfrm>
            <a:prstGeom prst="flowChartDecisi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Is further analysis needed?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4BBE1204-A321-6540-843E-1F41B2BD6437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6567827" y="1021797"/>
              <a:ext cx="0" cy="3184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DFF650D5-B415-1140-ADC0-5EB4911C9B03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 flipH="1">
              <a:off x="6567826" y="1791957"/>
              <a:ext cx="1" cy="3722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653A8259-A412-8F4D-8C01-C3CD8C64708A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6567826" y="3166716"/>
              <a:ext cx="0" cy="3722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8B3A084B-A900-E04F-805E-DDDC9951612E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 flipH="1">
              <a:off x="6567825" y="3960964"/>
              <a:ext cx="1" cy="3722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B5155E36-F478-0A49-B155-3587B6B93BEB}"/>
                </a:ext>
              </a:extLst>
            </p:cNvPr>
            <p:cNvCxnSpPr>
              <a:stCxn id="10" idx="2"/>
              <a:endCxn id="12" idx="0"/>
            </p:cNvCxnSpPr>
            <p:nvPr/>
          </p:nvCxnSpPr>
          <p:spPr>
            <a:xfrm flipH="1">
              <a:off x="6567824" y="4696744"/>
              <a:ext cx="1" cy="3327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xmlns="" id="{16D26DFB-BBBF-3F41-B0A6-DE220281F559}"/>
                </a:ext>
              </a:extLst>
            </p:cNvPr>
            <p:cNvCxnSpPr>
              <a:stCxn id="12" idx="2"/>
              <a:endCxn id="11" idx="0"/>
            </p:cNvCxnSpPr>
            <p:nvPr/>
          </p:nvCxnSpPr>
          <p:spPr>
            <a:xfrm>
              <a:off x="6567824" y="5712532"/>
              <a:ext cx="2571" cy="3466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1D3FC6EB-8D36-7045-84C1-571D6924EB1E}"/>
                </a:ext>
              </a:extLst>
            </p:cNvPr>
            <p:cNvSpPr txBox="1"/>
            <p:nvPr/>
          </p:nvSpPr>
          <p:spPr>
            <a:xfrm>
              <a:off x="6136395" y="5724716"/>
              <a:ext cx="4314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</a:t>
              </a:r>
            </a:p>
          </p:txBody>
        </p:sp>
        <p:cxnSp>
          <p:nvCxnSpPr>
            <p:cNvPr id="20" name="Straight Arrow Connector 88">
              <a:extLst>
                <a:ext uri="{FF2B5EF4-FFF2-40B4-BE49-F238E27FC236}">
                  <a16:creationId xmlns:a16="http://schemas.microsoft.com/office/drawing/2014/main" xmlns="" id="{F7727076-8E71-B946-A22C-B8BB8874DF7F}"/>
                </a:ext>
              </a:extLst>
            </p:cNvPr>
            <p:cNvCxnSpPr>
              <a:stCxn id="12" idx="3"/>
              <a:endCxn id="6" idx="3"/>
            </p:cNvCxnSpPr>
            <p:nvPr/>
          </p:nvCxnSpPr>
          <p:spPr>
            <a:xfrm flipV="1">
              <a:off x="7473338" y="733231"/>
              <a:ext cx="57814" cy="4637783"/>
            </a:xfrm>
            <a:prstGeom prst="bentConnector3">
              <a:avLst>
                <a:gd name="adj1" fmla="val 666906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Arrow Connector 88">
              <a:extLst>
                <a:ext uri="{FF2B5EF4-FFF2-40B4-BE49-F238E27FC236}">
                  <a16:creationId xmlns:a16="http://schemas.microsoft.com/office/drawing/2014/main" xmlns="" id="{4B97BBA4-0C2A-6846-BE8D-CD2975ED3069}"/>
                </a:ext>
              </a:extLst>
            </p:cNvPr>
            <p:cNvCxnSpPr>
              <a:stCxn id="12" idx="3"/>
              <a:endCxn id="7" idx="3"/>
            </p:cNvCxnSpPr>
            <p:nvPr/>
          </p:nvCxnSpPr>
          <p:spPr>
            <a:xfrm flipH="1" flipV="1">
              <a:off x="7092670" y="1566110"/>
              <a:ext cx="380668" cy="3804904"/>
            </a:xfrm>
            <a:prstGeom prst="bentConnector3">
              <a:avLst>
                <a:gd name="adj1" fmla="val -100570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Arrow Connector 88">
              <a:extLst>
                <a:ext uri="{FF2B5EF4-FFF2-40B4-BE49-F238E27FC236}">
                  <a16:creationId xmlns:a16="http://schemas.microsoft.com/office/drawing/2014/main" xmlns="" id="{CC9C5065-0211-AD4C-A3F7-0374165923EA}"/>
                </a:ext>
              </a:extLst>
            </p:cNvPr>
            <p:cNvCxnSpPr>
              <a:stCxn id="12" idx="3"/>
              <a:endCxn id="8" idx="3"/>
            </p:cNvCxnSpPr>
            <p:nvPr/>
          </p:nvCxnSpPr>
          <p:spPr>
            <a:xfrm flipV="1">
              <a:off x="7473338" y="2665449"/>
              <a:ext cx="144468" cy="2705565"/>
            </a:xfrm>
            <a:prstGeom prst="bentConnector3">
              <a:avLst>
                <a:gd name="adj1" fmla="val 258236"/>
              </a:avLst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D82E96E6-0E7B-9045-AA7D-D3825DB5CA9D}"/>
                </a:ext>
              </a:extLst>
            </p:cNvPr>
            <p:cNvSpPr txBox="1"/>
            <p:nvPr/>
          </p:nvSpPr>
          <p:spPr>
            <a:xfrm>
              <a:off x="7329857" y="5045102"/>
              <a:ext cx="4314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Yes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6FD99748-1DD5-5644-BF1F-BAC9944FCD40}"/>
                </a:ext>
              </a:extLst>
            </p:cNvPr>
            <p:cNvSpPr txBox="1"/>
            <p:nvPr/>
          </p:nvSpPr>
          <p:spPr>
            <a:xfrm>
              <a:off x="5200929" y="-117519"/>
              <a:ext cx="273378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dirty="0"/>
                <a:t>Decision Analysis Process Flow Chart*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B661A72D-3A36-2D4A-8ADF-96C8D1FF2BD3}"/>
              </a:ext>
            </a:extLst>
          </p:cNvPr>
          <p:cNvSpPr/>
          <p:nvPr/>
        </p:nvSpPr>
        <p:spPr>
          <a:xfrm>
            <a:off x="810000" y="6524797"/>
            <a:ext cx="80155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200" dirty="0" err="1"/>
              <a:t>Clemen</a:t>
            </a:r>
            <a:r>
              <a:rPr lang="en-US" sz="1200" dirty="0"/>
              <a:t>, R. T. and T. Reilly, 2014, </a:t>
            </a:r>
            <a:r>
              <a:rPr lang="en-US" sz="1200" i="1" dirty="0"/>
              <a:t>Making Hard Decisions</a:t>
            </a:r>
            <a:r>
              <a:rPr lang="en-US" sz="1200" dirty="0"/>
              <a:t>, 3</a:t>
            </a:r>
            <a:r>
              <a:rPr lang="en-US" sz="1200" baseline="30000" dirty="0"/>
              <a:t>rd</a:t>
            </a:r>
            <a:r>
              <a:rPr lang="en-US" sz="1200" dirty="0"/>
              <a:t> Ed., Mason, OH: South-Western.</a:t>
            </a:r>
          </a:p>
        </p:txBody>
      </p:sp>
    </p:spTree>
    <p:extLst>
      <p:ext uri="{BB962C8B-B14F-4D97-AF65-F5344CB8AC3E}">
        <p14:creationId xmlns:p14="http://schemas.microsoft.com/office/powerpoint/2010/main" val="3602101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a Decision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44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EDB7674-D8DC-6C48-B71B-34A181CC6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07"/>
          <a:stretch/>
        </p:blipFill>
        <p:spPr>
          <a:xfrm>
            <a:off x="6279946" y="2309586"/>
            <a:ext cx="5336221" cy="36369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2772" y="2309586"/>
            <a:ext cx="55190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model is a physical, mathematical or logical representation of a system, entity, phenomenon, or process. There is no movement in a model. Think of a plastic replica of an airplane or a car, or a mathematical equation that predicts the probability of an event occurring.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4514" y="6401191"/>
            <a:ext cx="3526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Farr -2007 – Chapter </a:t>
            </a:r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64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509670"/>
            <a:ext cx="10554574" cy="363651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Value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Objective</a:t>
            </a:r>
          </a:p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An objective is a specific thing that you want to achieve.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An individual's objectives taken together make up his or her values.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A person's values are the reason for making decisions in the first place!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48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Boeing Example - Objectives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F4F84DE-7594-6441-B231-DDB7BE046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43" r="1534" b="5591"/>
          <a:stretch/>
        </p:blipFill>
        <p:spPr>
          <a:xfrm>
            <a:off x="784054" y="2430392"/>
            <a:ext cx="9007228" cy="39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04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Structuring Decisions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8F221A3-4A28-8141-A59E-6877642BF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3584525"/>
            <a:ext cx="4640938" cy="2491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2D47E7E-939E-8E46-8F61-B0C3E2507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446092"/>
            <a:ext cx="5593612" cy="26295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41864" y="2437567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List your objectives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Prioritize into fundamentals vs. means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1173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00" y="457199"/>
            <a:ext cx="8153400" cy="9906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Fundamental Objectives Hierarchy</a:t>
            </a:r>
          </a:p>
        </p:txBody>
      </p:sp>
      <p:sp>
        <p:nvSpPr>
          <p:cNvPr id="22532" name="AutoShape 5"/>
          <p:cNvSpPr>
            <a:spLocks noChangeArrowheads="1"/>
          </p:cNvSpPr>
          <p:nvPr/>
        </p:nvSpPr>
        <p:spPr bwMode="auto">
          <a:xfrm>
            <a:off x="4038600" y="2438400"/>
            <a:ext cx="3733800" cy="457200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/>
              <a:t>Increase Lifetime Earnings</a:t>
            </a:r>
          </a:p>
        </p:txBody>
      </p:sp>
      <p:sp>
        <p:nvSpPr>
          <p:cNvPr id="22533" name="AutoShape 6"/>
          <p:cNvSpPr>
            <a:spLocks noChangeArrowheads="1"/>
          </p:cNvSpPr>
          <p:nvPr/>
        </p:nvSpPr>
        <p:spPr bwMode="auto">
          <a:xfrm>
            <a:off x="2362200" y="3276600"/>
            <a:ext cx="1676400" cy="533400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Increase Current Salary</a:t>
            </a:r>
            <a:endParaRPr lang="en-US"/>
          </a:p>
        </p:txBody>
      </p:sp>
      <p:sp>
        <p:nvSpPr>
          <p:cNvPr id="22534" name="AutoShape 7"/>
          <p:cNvSpPr>
            <a:spLocks noChangeArrowheads="1"/>
          </p:cNvSpPr>
          <p:nvPr/>
        </p:nvSpPr>
        <p:spPr bwMode="auto">
          <a:xfrm>
            <a:off x="1676400" y="4419600"/>
            <a:ext cx="1676400" cy="533400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Find New Job</a:t>
            </a:r>
            <a:endParaRPr lang="en-US"/>
          </a:p>
        </p:txBody>
      </p:sp>
      <p:sp>
        <p:nvSpPr>
          <p:cNvPr id="22535" name="AutoShape 8"/>
          <p:cNvSpPr>
            <a:spLocks noChangeArrowheads="1"/>
          </p:cNvSpPr>
          <p:nvPr/>
        </p:nvSpPr>
        <p:spPr bwMode="auto">
          <a:xfrm>
            <a:off x="3657600" y="4419600"/>
            <a:ext cx="1676400" cy="533400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Get a Raise</a:t>
            </a:r>
            <a:endParaRPr lang="en-US"/>
          </a:p>
        </p:txBody>
      </p:sp>
      <p:sp>
        <p:nvSpPr>
          <p:cNvPr id="22536" name="AutoShape 9"/>
          <p:cNvSpPr>
            <a:spLocks noChangeArrowheads="1"/>
          </p:cNvSpPr>
          <p:nvPr/>
        </p:nvSpPr>
        <p:spPr bwMode="auto">
          <a:xfrm>
            <a:off x="1676400" y="5486400"/>
            <a:ext cx="1676400" cy="533400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Update Resume</a:t>
            </a:r>
            <a:endParaRPr lang="en-US"/>
          </a:p>
        </p:txBody>
      </p:sp>
      <p:sp>
        <p:nvSpPr>
          <p:cNvPr id="22537" name="AutoShape 10"/>
          <p:cNvSpPr>
            <a:spLocks noChangeArrowheads="1"/>
          </p:cNvSpPr>
          <p:nvPr/>
        </p:nvSpPr>
        <p:spPr bwMode="auto">
          <a:xfrm>
            <a:off x="3048000" y="5486400"/>
            <a:ext cx="1676400" cy="533400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Network</a:t>
            </a:r>
            <a:endParaRPr lang="en-US"/>
          </a:p>
        </p:txBody>
      </p:sp>
      <p:sp>
        <p:nvSpPr>
          <p:cNvPr id="22538" name="AutoShape 11"/>
          <p:cNvSpPr>
            <a:spLocks noChangeArrowheads="1"/>
          </p:cNvSpPr>
          <p:nvPr/>
        </p:nvSpPr>
        <p:spPr bwMode="auto">
          <a:xfrm>
            <a:off x="4876800" y="5486400"/>
            <a:ext cx="1676400" cy="533400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Do a Better Job</a:t>
            </a:r>
            <a:endParaRPr lang="en-US"/>
          </a:p>
        </p:txBody>
      </p:sp>
      <p:sp>
        <p:nvSpPr>
          <p:cNvPr id="22539" name="AutoShape 12"/>
          <p:cNvSpPr>
            <a:spLocks noChangeArrowheads="1"/>
          </p:cNvSpPr>
          <p:nvPr/>
        </p:nvSpPr>
        <p:spPr bwMode="auto">
          <a:xfrm>
            <a:off x="5029200" y="3276600"/>
            <a:ext cx="1676400" cy="533400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Marry Rich</a:t>
            </a:r>
            <a:endParaRPr lang="en-US"/>
          </a:p>
        </p:txBody>
      </p:sp>
      <p:sp>
        <p:nvSpPr>
          <p:cNvPr id="22540" name="AutoShape 13"/>
          <p:cNvSpPr>
            <a:spLocks noChangeArrowheads="1"/>
          </p:cNvSpPr>
          <p:nvPr/>
        </p:nvSpPr>
        <p:spPr bwMode="auto">
          <a:xfrm>
            <a:off x="7772400" y="3276600"/>
            <a:ext cx="1676400" cy="533400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Go to School</a:t>
            </a:r>
            <a:endParaRPr lang="en-US"/>
          </a:p>
        </p:txBody>
      </p:sp>
      <p:sp>
        <p:nvSpPr>
          <p:cNvPr id="22541" name="AutoShape 14"/>
          <p:cNvSpPr>
            <a:spLocks noChangeArrowheads="1"/>
          </p:cNvSpPr>
          <p:nvPr/>
        </p:nvSpPr>
        <p:spPr bwMode="auto">
          <a:xfrm>
            <a:off x="7086600" y="4267200"/>
            <a:ext cx="1676400" cy="533400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Undergrad</a:t>
            </a:r>
            <a:endParaRPr lang="en-US"/>
          </a:p>
        </p:txBody>
      </p:sp>
      <p:sp>
        <p:nvSpPr>
          <p:cNvPr id="22542" name="AutoShape 15"/>
          <p:cNvSpPr>
            <a:spLocks noChangeArrowheads="1"/>
          </p:cNvSpPr>
          <p:nvPr/>
        </p:nvSpPr>
        <p:spPr bwMode="auto">
          <a:xfrm>
            <a:off x="8458200" y="4267200"/>
            <a:ext cx="1676400" cy="533400"/>
          </a:xfrm>
          <a:prstGeom prst="flowChartProcess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Grad School</a:t>
            </a:r>
            <a:endParaRPr lang="en-US"/>
          </a:p>
        </p:txBody>
      </p:sp>
      <p:cxnSp>
        <p:nvCxnSpPr>
          <p:cNvPr id="22543" name="AutoShape 17"/>
          <p:cNvCxnSpPr>
            <a:cxnSpLocks noChangeShapeType="1"/>
            <a:stCxn id="22532" idx="2"/>
            <a:endCxn id="22533" idx="0"/>
          </p:cNvCxnSpPr>
          <p:nvPr/>
        </p:nvCxnSpPr>
        <p:spPr bwMode="auto">
          <a:xfrm rot="5400000">
            <a:off x="4362450" y="1733550"/>
            <a:ext cx="381000" cy="27051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44" name="AutoShape 18"/>
          <p:cNvCxnSpPr>
            <a:cxnSpLocks noChangeShapeType="1"/>
          </p:cNvCxnSpPr>
          <p:nvPr/>
        </p:nvCxnSpPr>
        <p:spPr bwMode="auto">
          <a:xfrm rot="5400000">
            <a:off x="5713606" y="3067050"/>
            <a:ext cx="381000" cy="381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45" name="AutoShape 19"/>
          <p:cNvCxnSpPr>
            <a:cxnSpLocks noChangeShapeType="1"/>
            <a:stCxn id="22532" idx="2"/>
            <a:endCxn id="22540" idx="0"/>
          </p:cNvCxnSpPr>
          <p:nvPr/>
        </p:nvCxnSpPr>
        <p:spPr bwMode="auto">
          <a:xfrm rot="16200000" flipH="1">
            <a:off x="7067550" y="1733550"/>
            <a:ext cx="381000" cy="27051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46" name="AutoShape 20"/>
          <p:cNvCxnSpPr>
            <a:cxnSpLocks noChangeShapeType="1"/>
            <a:stCxn id="22533" idx="2"/>
            <a:endCxn id="22534" idx="0"/>
          </p:cNvCxnSpPr>
          <p:nvPr/>
        </p:nvCxnSpPr>
        <p:spPr bwMode="auto">
          <a:xfrm rot="5400000">
            <a:off x="2552700" y="3771900"/>
            <a:ext cx="609600" cy="6858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47" name="AutoShape 21"/>
          <p:cNvCxnSpPr>
            <a:cxnSpLocks noChangeShapeType="1"/>
            <a:stCxn id="22533" idx="2"/>
            <a:endCxn id="22535" idx="0"/>
          </p:cNvCxnSpPr>
          <p:nvPr/>
        </p:nvCxnSpPr>
        <p:spPr bwMode="auto">
          <a:xfrm rot="16200000" flipH="1">
            <a:off x="3543300" y="3467100"/>
            <a:ext cx="609600" cy="12954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48" name="AutoShape 22"/>
          <p:cNvCxnSpPr>
            <a:cxnSpLocks noChangeShapeType="1"/>
            <a:stCxn id="22534" idx="2"/>
            <a:endCxn id="22536" idx="0"/>
          </p:cNvCxnSpPr>
          <p:nvPr/>
        </p:nvCxnSpPr>
        <p:spPr bwMode="auto">
          <a:xfrm rot="5400000">
            <a:off x="2247900" y="52197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49" name="AutoShape 23"/>
          <p:cNvCxnSpPr>
            <a:cxnSpLocks noChangeShapeType="1"/>
            <a:stCxn id="22534" idx="2"/>
            <a:endCxn id="22537" idx="0"/>
          </p:cNvCxnSpPr>
          <p:nvPr/>
        </p:nvCxnSpPr>
        <p:spPr bwMode="auto">
          <a:xfrm rot="16200000" flipH="1">
            <a:off x="2933700" y="4533900"/>
            <a:ext cx="533400" cy="13716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50" name="AutoShape 24"/>
          <p:cNvCxnSpPr>
            <a:cxnSpLocks noChangeShapeType="1"/>
            <a:stCxn id="22535" idx="2"/>
            <a:endCxn id="22538" idx="0"/>
          </p:cNvCxnSpPr>
          <p:nvPr/>
        </p:nvCxnSpPr>
        <p:spPr bwMode="auto">
          <a:xfrm rot="16200000" flipH="1">
            <a:off x="4838700" y="4610100"/>
            <a:ext cx="533400" cy="12192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51" name="AutoShape 25"/>
          <p:cNvCxnSpPr>
            <a:cxnSpLocks noChangeShapeType="1"/>
            <a:stCxn id="22540" idx="2"/>
            <a:endCxn id="22541" idx="0"/>
          </p:cNvCxnSpPr>
          <p:nvPr/>
        </p:nvCxnSpPr>
        <p:spPr bwMode="auto">
          <a:xfrm rot="5400000">
            <a:off x="8039100" y="3695700"/>
            <a:ext cx="457200" cy="6858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552" name="AutoShape 26"/>
          <p:cNvCxnSpPr>
            <a:cxnSpLocks noChangeShapeType="1"/>
            <a:stCxn id="22540" idx="2"/>
            <a:endCxn id="22542" idx="0"/>
          </p:cNvCxnSpPr>
          <p:nvPr/>
        </p:nvCxnSpPr>
        <p:spPr bwMode="auto">
          <a:xfrm rot="16200000" flipH="1">
            <a:off x="8724900" y="3695700"/>
            <a:ext cx="457200" cy="6858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046332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a Decision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523370"/>
            <a:ext cx="10554574" cy="363651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All about the objectives (what you want to achieve)</a:t>
            </a:r>
          </a:p>
          <a:p>
            <a:pPr>
              <a:lnSpc>
                <a:spcPct val="90000"/>
              </a:lnSpc>
            </a:pPr>
            <a:endParaRPr lang="en-US" sz="22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Decision:  choice between options 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200" dirty="0"/>
              <a:t>There is always an option, including status quo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200" dirty="0"/>
              <a:t>Waiting for more information also an option</a:t>
            </a:r>
          </a:p>
          <a:p>
            <a:pPr lvl="1">
              <a:lnSpc>
                <a:spcPct val="90000"/>
              </a:lnSpc>
            </a:pPr>
            <a:endParaRPr lang="en-US" sz="22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Uncertainty:  </a:t>
            </a:r>
            <a:r>
              <a:rPr lang="en-US" altLang="ja-JP" sz="2200" dirty="0"/>
              <a:t>always exists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200" dirty="0"/>
              <a:t>Outcomes: possible results of uncertain events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200" dirty="0" smtClean="0"/>
              <a:t>Many </a:t>
            </a:r>
            <a:r>
              <a:rPr lang="en-US" sz="2200" dirty="0"/>
              <a:t>uncertain events lead to complexity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348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a Decision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200" dirty="0"/>
              <a:t>Elements of smart choices</a:t>
            </a:r>
          </a:p>
          <a:p>
            <a:pPr>
              <a:spcAft>
                <a:spcPts val="1200"/>
              </a:spcAft>
            </a:pPr>
            <a:r>
              <a:rPr lang="en-US" sz="2200" dirty="0"/>
              <a:t>Separating means and fundamental objectives</a:t>
            </a:r>
          </a:p>
          <a:p>
            <a:pPr>
              <a:spcAft>
                <a:spcPts val="1200"/>
              </a:spcAft>
            </a:pPr>
            <a:r>
              <a:rPr lang="en-US" sz="2200" dirty="0"/>
              <a:t>Getting the decision context right</a:t>
            </a:r>
          </a:p>
          <a:p>
            <a:pPr>
              <a:spcAft>
                <a:spcPts val="1200"/>
              </a:spcAft>
            </a:pPr>
            <a:r>
              <a:rPr lang="en-US" sz="2200" dirty="0"/>
              <a:t>Generating alternatives</a:t>
            </a:r>
          </a:p>
          <a:p>
            <a:pPr>
              <a:spcAft>
                <a:spcPts val="1200"/>
              </a:spcAft>
            </a:pPr>
            <a:r>
              <a:rPr lang="en-US" sz="2200" dirty="0"/>
              <a:t>Influence diagrams and decision trees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10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</a:rPr>
              <a:t>Elements of Smart Choices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810000" y="2126346"/>
            <a:ext cx="8001000" cy="41148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i="1" dirty="0">
                <a:cs typeface="Arial" panose="020B0604020202020204" pitchFamily="34" charset="0"/>
              </a:rPr>
              <a:t>Problem: </a:t>
            </a:r>
            <a:r>
              <a:rPr lang="en-US" dirty="0">
                <a:cs typeface="Arial" panose="020B0604020202020204" pitchFamily="34" charset="0"/>
              </a:rPr>
              <a:t>Work on the right decision problem</a:t>
            </a:r>
            <a:endParaRPr lang="en-US" dirty="0"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i="1" dirty="0">
                <a:cs typeface="Arial" panose="020B0604020202020204" pitchFamily="34" charset="0"/>
              </a:rPr>
              <a:t>Objectives: </a:t>
            </a:r>
            <a:r>
              <a:rPr lang="en-US" dirty="0">
                <a:cs typeface="Arial" panose="020B0604020202020204" pitchFamily="34" charset="0"/>
              </a:rPr>
              <a:t>Specify your objectives</a:t>
            </a:r>
            <a:endParaRPr lang="en-US" dirty="0"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i="1" dirty="0">
                <a:cs typeface="Arial" panose="020B0604020202020204" pitchFamily="34" charset="0"/>
              </a:rPr>
              <a:t>Alternatives: </a:t>
            </a:r>
            <a:r>
              <a:rPr lang="en-US" dirty="0">
                <a:cs typeface="Arial" panose="020B0604020202020204" pitchFamily="34" charset="0"/>
              </a:rPr>
              <a:t>Create imaginative alternatives</a:t>
            </a:r>
            <a:endParaRPr lang="en-US" dirty="0"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i="1" dirty="0">
                <a:cs typeface="Arial" panose="020B0604020202020204" pitchFamily="34" charset="0"/>
              </a:rPr>
              <a:t>Consequences: </a:t>
            </a:r>
            <a:r>
              <a:rPr lang="en-US" dirty="0">
                <a:cs typeface="Arial" panose="020B0604020202020204" pitchFamily="34" charset="0"/>
              </a:rPr>
              <a:t>Understand the consequences</a:t>
            </a:r>
            <a:endParaRPr lang="en-US" dirty="0"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i="1" dirty="0">
                <a:cs typeface="Arial" panose="020B0604020202020204" pitchFamily="34" charset="0"/>
              </a:rPr>
              <a:t>Tradeoffs: </a:t>
            </a:r>
            <a:r>
              <a:rPr lang="en-US" dirty="0">
                <a:cs typeface="Arial" panose="020B0604020202020204" pitchFamily="34" charset="0"/>
              </a:rPr>
              <a:t>Grapple with your tradeoffs</a:t>
            </a:r>
            <a:endParaRPr lang="en-US" dirty="0"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i="1" dirty="0">
                <a:cs typeface="Arial" panose="020B0604020202020204" pitchFamily="34" charset="0"/>
              </a:rPr>
              <a:t>Uncertainty: </a:t>
            </a:r>
            <a:r>
              <a:rPr lang="en-US" dirty="0">
                <a:cs typeface="Arial" panose="020B0604020202020204" pitchFamily="34" charset="0"/>
              </a:rPr>
              <a:t>Clarify your uncertainties</a:t>
            </a:r>
            <a:endParaRPr lang="en-US" dirty="0"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i="1" dirty="0">
                <a:cs typeface="Arial" panose="020B0604020202020204" pitchFamily="34" charset="0"/>
              </a:rPr>
              <a:t>Risk Tolerance: </a:t>
            </a:r>
            <a:r>
              <a:rPr lang="en-US" dirty="0">
                <a:cs typeface="Arial" panose="020B0604020202020204" pitchFamily="34" charset="0"/>
              </a:rPr>
              <a:t>Think hard about your tolerance</a:t>
            </a:r>
            <a:endParaRPr lang="en-US" dirty="0">
              <a:cs typeface="Times New Roman" panose="02020603050405020304" pitchFamily="18" charset="0"/>
            </a:endParaRPr>
          </a:p>
          <a:p>
            <a:pPr eaLnBrk="1" hangingPunct="1"/>
            <a:r>
              <a:rPr lang="en-US" i="1" dirty="0">
                <a:cs typeface="Arial" panose="020B0604020202020204" pitchFamily="34" charset="0"/>
              </a:rPr>
              <a:t>Linked Decisions: </a:t>
            </a:r>
            <a:r>
              <a:rPr lang="en-US" dirty="0">
                <a:cs typeface="Arial" panose="020B0604020202020204" pitchFamily="34" charset="0"/>
              </a:rPr>
              <a:t>Consider linked decisions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667001" y="6241146"/>
            <a:ext cx="66141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*Hammond, J.S., Keeney, R.L.,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Raiffa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H. (1999). </a:t>
            </a:r>
            <a:r>
              <a:rPr lang="en-US" sz="1200" u="sng" dirty="0">
                <a:latin typeface="Arial" panose="020B0604020202020204" pitchFamily="34" charset="0"/>
                <a:cs typeface="Arial" panose="020B0604020202020204" pitchFamily="34" charset="0"/>
              </a:rPr>
              <a:t>Smart Choices: A Practical Guide to Making Better Decisions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Boston, MA: Harvard Business School Press.</a:t>
            </a:r>
            <a:r>
              <a:rPr lang="en-US" sz="1200" dirty="0"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2635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</a:rPr>
              <a:t>Identifying Objectives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809999" y="2058656"/>
            <a:ext cx="10129347" cy="41148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00000"/>
              </a:lnSpc>
            </a:pPr>
            <a:r>
              <a:rPr lang="en-US" sz="2200" dirty="0">
                <a:cs typeface="Arial" panose="020B0604020202020204" pitchFamily="34" charset="0"/>
              </a:rPr>
              <a:t>Write down all the concerns you hope to address through your decision</a:t>
            </a:r>
            <a:endParaRPr lang="en-US" sz="2200" dirty="0"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sz="2200" dirty="0">
                <a:cs typeface="Arial" panose="020B0604020202020204" pitchFamily="34" charset="0"/>
              </a:rPr>
              <a:t>Convert your concerns into succinct objectives</a:t>
            </a:r>
            <a:endParaRPr lang="en-US" sz="2200" dirty="0"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sz="2200" dirty="0">
                <a:cs typeface="Arial" panose="020B0604020202020204" pitchFamily="34" charset="0"/>
              </a:rPr>
              <a:t>Separate ends from means to establish your fundamental objectives</a:t>
            </a:r>
            <a:endParaRPr lang="en-US" sz="2200" dirty="0"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sz="2200" dirty="0">
                <a:cs typeface="Arial" panose="020B0604020202020204" pitchFamily="34" charset="0"/>
              </a:rPr>
              <a:t>Clarify what you mean by each objective</a:t>
            </a:r>
            <a:endParaRPr lang="en-US" sz="22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sz="2200" dirty="0">
                <a:cs typeface="Arial" panose="020B0604020202020204" pitchFamily="34" charset="0"/>
              </a:rPr>
              <a:t>Test your objectives to see if they capture your interests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3150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Decision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644250"/>
            <a:ext cx="10571998" cy="3743731"/>
          </a:xfrm>
        </p:spPr>
        <p:txBody>
          <a:bodyPr>
            <a:noAutofit/>
          </a:bodyPr>
          <a:lstStyle/>
          <a:p>
            <a:r>
              <a:rPr lang="en-US" sz="2200" dirty="0"/>
              <a:t>What is the problem that you are trying to solve?</a:t>
            </a:r>
          </a:p>
          <a:p>
            <a:r>
              <a:rPr lang="en-US" sz="2200" dirty="0"/>
              <a:t>This is not as trivial as it may seem. Solving the wrong problem is VERY common.</a:t>
            </a:r>
          </a:p>
          <a:p>
            <a:r>
              <a:rPr lang="en-US" sz="2200" dirty="0"/>
              <a:t>Understanding your objectives and values may help you refine your understanding of the problem.</a:t>
            </a:r>
          </a:p>
          <a:p>
            <a:r>
              <a:rPr lang="en-US" sz="2200" dirty="0"/>
              <a:t>What if your problem is that your software testing is finding too many bugs?</a:t>
            </a:r>
          </a:p>
          <a:p>
            <a:r>
              <a:rPr lang="en-US" sz="2200" dirty="0"/>
              <a:t>One solution is to perform less software testing!</a:t>
            </a:r>
          </a:p>
          <a:p>
            <a:pPr lvl="1"/>
            <a:r>
              <a:rPr lang="en-US" sz="2200" dirty="0"/>
              <a:t>This actually happens…</a:t>
            </a:r>
          </a:p>
          <a:p>
            <a:r>
              <a:rPr lang="en-US" sz="2200" dirty="0"/>
              <a:t>If your objective is to deliver a reliable software product, then you are solving the wrong problem!</a:t>
            </a:r>
          </a:p>
        </p:txBody>
      </p:sp>
    </p:spTree>
    <p:extLst>
      <p:ext uri="{BB962C8B-B14F-4D97-AF65-F5344CB8AC3E}">
        <p14:creationId xmlns:p14="http://schemas.microsoft.com/office/powerpoint/2010/main" val="4052039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Ends and 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579126"/>
            <a:ext cx="10554574" cy="3636511"/>
          </a:xfrm>
        </p:spPr>
        <p:txBody>
          <a:bodyPr>
            <a:noAutofit/>
          </a:bodyPr>
          <a:lstStyle/>
          <a:p>
            <a:r>
              <a:rPr lang="en-US" sz="2200" dirty="0"/>
              <a:t>What is wrong with using a “means” objective in place of an “ends” objective?</a:t>
            </a:r>
          </a:p>
          <a:p>
            <a:pPr lvl="1"/>
            <a:r>
              <a:rPr lang="en-US" sz="2200" dirty="0"/>
              <a:t>Risk of solving the wrong problem</a:t>
            </a:r>
          </a:p>
          <a:p>
            <a:pPr lvl="1"/>
            <a:r>
              <a:rPr lang="en-US" sz="2200" dirty="0"/>
              <a:t>Risk of artificially restricting the set of alternatives</a:t>
            </a:r>
          </a:p>
          <a:p>
            <a:r>
              <a:rPr lang="en-US" sz="2200" dirty="0"/>
              <a:t>However, exploring means and their relationship to ends can generate a tremendous amount of insight</a:t>
            </a:r>
          </a:p>
          <a:p>
            <a:r>
              <a:rPr lang="en-US" sz="2200" dirty="0"/>
              <a:t>In some circumstances, a means objective may be substituted for an ends of objective because it may be more amenable to measurement</a:t>
            </a:r>
          </a:p>
          <a:p>
            <a:pPr lvl="1"/>
            <a:r>
              <a:rPr lang="en-US" sz="2200" dirty="0"/>
              <a:t>Should be a conscious decision that is based on an thorough understanding of the risks </a:t>
            </a:r>
          </a:p>
        </p:txBody>
      </p:sp>
    </p:spTree>
    <p:extLst>
      <p:ext uri="{BB962C8B-B14F-4D97-AF65-F5344CB8AC3E}">
        <p14:creationId xmlns:p14="http://schemas.microsoft.com/office/powerpoint/2010/main" val="1218442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Improving Decision 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523370"/>
            <a:ext cx="10554574" cy="3636511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Ends Objective: </a:t>
            </a:r>
            <a:r>
              <a:rPr lang="en-US" dirty="0"/>
              <a:t>Improve your decision making at work</a:t>
            </a:r>
          </a:p>
          <a:p>
            <a:r>
              <a:rPr lang="en-US" i="1" dirty="0"/>
              <a:t>Means Objective: </a:t>
            </a:r>
            <a:r>
              <a:rPr lang="en-US" dirty="0"/>
              <a:t>Get an ‘A’ in SYS 660</a:t>
            </a:r>
          </a:p>
          <a:p>
            <a:r>
              <a:rPr lang="en-US" dirty="0"/>
              <a:t>Solving the wrong problem:</a:t>
            </a:r>
          </a:p>
          <a:p>
            <a:pPr lvl="1"/>
            <a:r>
              <a:rPr lang="en-US" dirty="0"/>
              <a:t>You might be able to get an ‘A’ in the class by cheating, but then you would not understand decision analysis well enough to your improve decision making at work</a:t>
            </a:r>
          </a:p>
          <a:p>
            <a:r>
              <a:rPr lang="en-US" dirty="0"/>
              <a:t>Restricting the set of alternatives</a:t>
            </a:r>
          </a:p>
          <a:p>
            <a:pPr lvl="1"/>
            <a:r>
              <a:rPr lang="en-US" dirty="0"/>
              <a:t>Taking SYS 660 may not be the only way to improve decision making at work</a:t>
            </a:r>
          </a:p>
          <a:p>
            <a:pPr lvl="1"/>
            <a:r>
              <a:rPr lang="en-US" dirty="0"/>
              <a:t>Other alternatives: find a mentor at work who is an effective decision maker, read books on decision analysis on your own, hire a consultant, etc.</a:t>
            </a:r>
          </a:p>
          <a:p>
            <a:r>
              <a:rPr lang="en-US" dirty="0"/>
              <a:t>Taking SYS 660 may still turn out to be the best alternative, but you don’t want to artificially restrict the set of potential alternatives</a:t>
            </a:r>
          </a:p>
          <a:p>
            <a:pPr lvl="1"/>
            <a:r>
              <a:rPr lang="en-US" dirty="0"/>
              <a:t>For example: What if you took a decision analysis course in the past, and you just need to brush up? Perhaps reading some books would be a good alternative.</a:t>
            </a:r>
          </a:p>
        </p:txBody>
      </p:sp>
    </p:spTree>
    <p:extLst>
      <p:ext uri="{BB962C8B-B14F-4D97-AF65-F5344CB8AC3E}">
        <p14:creationId xmlns:p14="http://schemas.microsoft.com/office/powerpoint/2010/main" val="2414097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Objectives Hierarchy</a:t>
            </a:r>
          </a:p>
        </p:txBody>
      </p:sp>
      <p:sp>
        <p:nvSpPr>
          <p:cNvPr id="4" name="Rectangle 3"/>
          <p:cNvSpPr/>
          <p:nvPr/>
        </p:nvSpPr>
        <p:spPr>
          <a:xfrm>
            <a:off x="5296465" y="2892367"/>
            <a:ext cx="1497427" cy="59491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Minimize Hurricane Impacts to City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2292096" y="4388679"/>
            <a:ext cx="1445046" cy="59491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Minimize Loss of Life</a:t>
            </a:r>
          </a:p>
        </p:txBody>
      </p:sp>
      <p:sp>
        <p:nvSpPr>
          <p:cNvPr id="6" name="Rectangle 5"/>
          <p:cNvSpPr/>
          <p:nvPr/>
        </p:nvSpPr>
        <p:spPr>
          <a:xfrm>
            <a:off x="4281251" y="4388679"/>
            <a:ext cx="1445046" cy="59491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Minimize Property Damage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6311310" y="4388679"/>
            <a:ext cx="1445046" cy="59491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Minimize Lost Economic Activity</a:t>
            </a:r>
          </a:p>
        </p:txBody>
      </p:sp>
      <p:cxnSp>
        <p:nvCxnSpPr>
          <p:cNvPr id="9" name="Elbow Connector 8"/>
          <p:cNvCxnSpPr>
            <a:stCxn id="5" idx="0"/>
            <a:endCxn id="4" idx="2"/>
          </p:cNvCxnSpPr>
          <p:nvPr/>
        </p:nvCxnSpPr>
        <p:spPr>
          <a:xfrm rot="5400000" flipH="1" flipV="1">
            <a:off x="4079199" y="2422700"/>
            <a:ext cx="901401" cy="3030559"/>
          </a:xfrm>
          <a:prstGeom prst="bentConnector3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0"/>
            <a:endCxn id="4" idx="2"/>
          </p:cNvCxnSpPr>
          <p:nvPr/>
        </p:nvCxnSpPr>
        <p:spPr>
          <a:xfrm rot="5400000" flipH="1" flipV="1">
            <a:off x="5073777" y="3417276"/>
            <a:ext cx="901401" cy="104140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7" idx="0"/>
            <a:endCxn id="4" idx="2"/>
          </p:cNvCxnSpPr>
          <p:nvPr/>
        </p:nvCxnSpPr>
        <p:spPr>
          <a:xfrm rot="16200000" flipV="1">
            <a:off x="6088807" y="3443651"/>
            <a:ext cx="901401" cy="988655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341369" y="4388679"/>
            <a:ext cx="1445046" cy="59491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Minimize Recovery Time</a:t>
            </a:r>
          </a:p>
        </p:txBody>
      </p:sp>
      <p:cxnSp>
        <p:nvCxnSpPr>
          <p:cNvPr id="19" name="Elbow Connector 18"/>
          <p:cNvCxnSpPr>
            <a:stCxn id="16" idx="0"/>
            <a:endCxn id="4" idx="2"/>
          </p:cNvCxnSpPr>
          <p:nvPr/>
        </p:nvCxnSpPr>
        <p:spPr>
          <a:xfrm rot="16200000" flipV="1">
            <a:off x="7103836" y="2428621"/>
            <a:ext cx="901401" cy="3018714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062397" y="2909330"/>
            <a:ext cx="5346" cy="19380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507520" y="2909330"/>
            <a:ext cx="147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Explain</a:t>
            </a:r>
          </a:p>
        </p:txBody>
      </p:sp>
      <p:sp>
        <p:nvSpPr>
          <p:cNvPr id="31" name="Right Brace 30"/>
          <p:cNvSpPr/>
          <p:nvPr/>
        </p:nvSpPr>
        <p:spPr>
          <a:xfrm rot="5400000">
            <a:off x="5916538" y="1712632"/>
            <a:ext cx="273896" cy="746586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802294" y="5606457"/>
            <a:ext cx="250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Objectives to trade</a:t>
            </a:r>
          </a:p>
        </p:txBody>
      </p:sp>
    </p:spTree>
    <p:extLst>
      <p:ext uri="{BB962C8B-B14F-4D97-AF65-F5344CB8AC3E}">
        <p14:creationId xmlns:p14="http://schemas.microsoft.com/office/powerpoint/2010/main" val="3438004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Means Network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5188410" y="2229439"/>
            <a:ext cx="1497427" cy="59491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Minimize Hurricane Impacts to City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1914564" y="3563870"/>
            <a:ext cx="1497427" cy="59491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Maximize Flood Controls</a:t>
            </a:r>
          </a:p>
        </p:txBody>
      </p:sp>
      <p:sp>
        <p:nvSpPr>
          <p:cNvPr id="6" name="Rectangle 5"/>
          <p:cNvSpPr/>
          <p:nvPr/>
        </p:nvSpPr>
        <p:spPr>
          <a:xfrm>
            <a:off x="4027915" y="3563870"/>
            <a:ext cx="1497427" cy="59491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Maximize Warning Time</a:t>
            </a:r>
          </a:p>
        </p:txBody>
      </p:sp>
      <p:sp>
        <p:nvSpPr>
          <p:cNvPr id="7" name="Rectangle 6"/>
          <p:cNvSpPr/>
          <p:nvPr/>
        </p:nvSpPr>
        <p:spPr>
          <a:xfrm>
            <a:off x="6394756" y="3563870"/>
            <a:ext cx="1497427" cy="59491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Minimize Infrastructure in Flood Prone Areas</a:t>
            </a:r>
          </a:p>
        </p:txBody>
      </p:sp>
      <p:sp>
        <p:nvSpPr>
          <p:cNvPr id="8" name="Rectangle 7"/>
          <p:cNvSpPr/>
          <p:nvPr/>
        </p:nvSpPr>
        <p:spPr>
          <a:xfrm>
            <a:off x="8629346" y="3563869"/>
            <a:ext cx="1497427" cy="59491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Maximize Emergency Response Capability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2530488" y="5270408"/>
            <a:ext cx="1497427" cy="59491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Build Flood Gates and Flood Walls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00102" y="5285765"/>
            <a:ext cx="1497427" cy="59491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Improve Forecasting Models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873833" y="5285765"/>
            <a:ext cx="1497427" cy="59491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Preposition Equipment</a:t>
            </a:r>
          </a:p>
        </p:txBody>
      </p:sp>
      <p:cxnSp>
        <p:nvCxnSpPr>
          <p:cNvPr id="13" name="Straight Arrow Connector 12"/>
          <p:cNvCxnSpPr>
            <a:stCxn id="5" idx="0"/>
            <a:endCxn id="4" idx="2"/>
          </p:cNvCxnSpPr>
          <p:nvPr/>
        </p:nvCxnSpPr>
        <p:spPr>
          <a:xfrm flipV="1">
            <a:off x="2663277" y="2824349"/>
            <a:ext cx="3273846" cy="739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0"/>
            <a:endCxn id="4" idx="2"/>
          </p:cNvCxnSpPr>
          <p:nvPr/>
        </p:nvCxnSpPr>
        <p:spPr>
          <a:xfrm flipV="1">
            <a:off x="4776629" y="2824349"/>
            <a:ext cx="1160495" cy="739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  <a:endCxn id="4" idx="2"/>
          </p:cNvCxnSpPr>
          <p:nvPr/>
        </p:nvCxnSpPr>
        <p:spPr>
          <a:xfrm flipH="1" flipV="1">
            <a:off x="5937123" y="2824349"/>
            <a:ext cx="1206346" cy="739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0"/>
            <a:endCxn id="4" idx="2"/>
          </p:cNvCxnSpPr>
          <p:nvPr/>
        </p:nvCxnSpPr>
        <p:spPr>
          <a:xfrm flipH="1" flipV="1">
            <a:off x="5937123" y="2824350"/>
            <a:ext cx="3440936" cy="7395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  <a:endCxn id="7" idx="2"/>
          </p:cNvCxnSpPr>
          <p:nvPr/>
        </p:nvCxnSpPr>
        <p:spPr>
          <a:xfrm flipV="1">
            <a:off x="3279201" y="4158781"/>
            <a:ext cx="3864268" cy="1111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0"/>
            <a:endCxn id="5" idx="2"/>
          </p:cNvCxnSpPr>
          <p:nvPr/>
        </p:nvCxnSpPr>
        <p:spPr>
          <a:xfrm flipH="1" flipV="1">
            <a:off x="2663277" y="4158781"/>
            <a:ext cx="615924" cy="1111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0"/>
            <a:endCxn id="6" idx="2"/>
          </p:cNvCxnSpPr>
          <p:nvPr/>
        </p:nvCxnSpPr>
        <p:spPr>
          <a:xfrm flipV="1">
            <a:off x="3279202" y="4158781"/>
            <a:ext cx="1497427" cy="1111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0"/>
            <a:endCxn id="6" idx="2"/>
          </p:cNvCxnSpPr>
          <p:nvPr/>
        </p:nvCxnSpPr>
        <p:spPr>
          <a:xfrm flipH="1" flipV="1">
            <a:off x="4776629" y="4158780"/>
            <a:ext cx="972187" cy="1126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0" idx="0"/>
            <a:endCxn id="8" idx="2"/>
          </p:cNvCxnSpPr>
          <p:nvPr/>
        </p:nvCxnSpPr>
        <p:spPr>
          <a:xfrm flipV="1">
            <a:off x="5748815" y="4158780"/>
            <a:ext cx="3629244" cy="1126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0"/>
            <a:endCxn id="7" idx="2"/>
          </p:cNvCxnSpPr>
          <p:nvPr/>
        </p:nvCxnSpPr>
        <p:spPr>
          <a:xfrm flipV="1">
            <a:off x="5748815" y="4158780"/>
            <a:ext cx="1394654" cy="11269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1" idx="0"/>
            <a:endCxn id="8" idx="2"/>
          </p:cNvCxnSpPr>
          <p:nvPr/>
        </p:nvCxnSpPr>
        <p:spPr>
          <a:xfrm flipH="1" flipV="1">
            <a:off x="9378060" y="4158780"/>
            <a:ext cx="244487" cy="1126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7" idx="0"/>
            <a:endCxn id="8" idx="2"/>
          </p:cNvCxnSpPr>
          <p:nvPr/>
        </p:nvCxnSpPr>
        <p:spPr>
          <a:xfrm flipV="1">
            <a:off x="7614823" y="4158780"/>
            <a:ext cx="1763236" cy="11116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866110" y="5270407"/>
            <a:ext cx="1497427" cy="59491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Improve Personnel Training</a:t>
            </a:r>
          </a:p>
        </p:txBody>
      </p:sp>
    </p:spTree>
    <p:extLst>
      <p:ext uri="{BB962C8B-B14F-4D97-AF65-F5344CB8AC3E}">
        <p14:creationId xmlns:p14="http://schemas.microsoft.com/office/powerpoint/2010/main" val="1782027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Means and Fundamental Objectives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151018" y="2877458"/>
          <a:ext cx="7985761" cy="34014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9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636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031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753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Fundamental Objectives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Means Objectives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20596">
                <a:tc>
                  <a:txBody>
                    <a:bodyPr/>
                    <a:lstStyle/>
                    <a:p>
                      <a:r>
                        <a:rPr lang="en-US" dirty="0"/>
                        <a:t>To Move: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Ask: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Downward</a:t>
                      </a:r>
                      <a:r>
                        <a:rPr lang="en-US" baseline="0" dirty="0"/>
                        <a:t> in the Hierarchy:</a:t>
                      </a:r>
                    </a:p>
                    <a:p>
                      <a:pPr algn="ctr"/>
                      <a:endParaRPr lang="en-US" baseline="0" dirty="0"/>
                    </a:p>
                    <a:p>
                      <a:pPr algn="ctr"/>
                      <a:r>
                        <a:rPr lang="en-US" baseline="0" dirty="0">
                          <a:solidFill>
                            <a:srgbClr val="0070C0"/>
                          </a:solidFill>
                        </a:rPr>
                        <a:t>What do you mean by that?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Away from the Fundamental</a:t>
                      </a:r>
                      <a:r>
                        <a:rPr lang="en-US" baseline="0" dirty="0"/>
                        <a:t> Objectives:</a:t>
                      </a:r>
                    </a:p>
                    <a:p>
                      <a:pPr algn="ctr"/>
                      <a:endParaRPr lang="en-US" baseline="0" dirty="0">
                        <a:solidFill>
                          <a:srgbClr val="0070C0"/>
                        </a:solidFill>
                      </a:endParaRPr>
                    </a:p>
                    <a:p>
                      <a:pPr algn="ctr"/>
                      <a:r>
                        <a:rPr lang="en-US" baseline="0" dirty="0">
                          <a:solidFill>
                            <a:srgbClr val="0070C0"/>
                          </a:solidFill>
                        </a:rPr>
                        <a:t>How could you achieve this?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20596">
                <a:tc>
                  <a:txBody>
                    <a:bodyPr/>
                    <a:lstStyle/>
                    <a:p>
                      <a:r>
                        <a:rPr lang="en-US" dirty="0"/>
                        <a:t>To Move: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Ask: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Upward in the Hierarchy: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Of</a:t>
                      </a:r>
                      <a:r>
                        <a:rPr lang="en-US" baseline="0" dirty="0">
                          <a:solidFill>
                            <a:srgbClr val="0070C0"/>
                          </a:solidFill>
                        </a:rPr>
                        <a:t> what more general objective is this an aspect?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Toward Fundamental Objectives: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Why</a:t>
                      </a:r>
                      <a:r>
                        <a:rPr lang="en-US" baseline="0" dirty="0">
                          <a:solidFill>
                            <a:srgbClr val="0070C0"/>
                          </a:solidFill>
                        </a:rPr>
                        <a:t> is that important? (WITI)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487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Decision Context?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decision context involves the scope and circumstances that the surround the decision</a:t>
            </a:r>
          </a:p>
          <a:p>
            <a:r>
              <a:rPr lang="en-US" dirty="0"/>
              <a:t>Changing the context can have an impact on the fundamental objectives hierarchy and the means network</a:t>
            </a:r>
          </a:p>
          <a:p>
            <a:r>
              <a:rPr lang="en-US" dirty="0"/>
              <a:t>Broadening the scope may:</a:t>
            </a:r>
          </a:p>
          <a:p>
            <a:pPr lvl="1"/>
            <a:r>
              <a:rPr lang="en-US" dirty="0"/>
              <a:t>Convert some fundamental objectives to means objectives</a:t>
            </a:r>
          </a:p>
          <a:p>
            <a:pPr lvl="1"/>
            <a:r>
              <a:rPr lang="en-US" dirty="0"/>
              <a:t>Open up additional alternatives</a:t>
            </a:r>
          </a:p>
          <a:p>
            <a:r>
              <a:rPr lang="en-US" dirty="0"/>
              <a:t>Consider the hurricane example: What would happen if we broadened the scope to the entire nation and/or all natural disasters?</a:t>
            </a:r>
          </a:p>
          <a:p>
            <a:r>
              <a:rPr lang="en-US" dirty="0"/>
              <a:t>While broadening the scope may open up additional alternatives, do we have the authority and resources to make decisions at that level?</a:t>
            </a:r>
          </a:p>
        </p:txBody>
      </p:sp>
    </p:spTree>
    <p:extLst>
      <p:ext uri="{BB962C8B-B14F-4D97-AF65-F5344CB8AC3E}">
        <p14:creationId xmlns:p14="http://schemas.microsoft.com/office/powerpoint/2010/main" val="3421592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 have the Right Context?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Does the context really capture the situation at hand?</a:t>
            </a:r>
          </a:p>
          <a:p>
            <a:pPr lvl="1"/>
            <a:r>
              <a:rPr lang="en-US" dirty="0"/>
              <a:t>Are you addressing the right problem?</a:t>
            </a:r>
          </a:p>
          <a:p>
            <a:pPr lvl="1"/>
            <a:r>
              <a:rPr lang="en-US" dirty="0"/>
              <a:t>Example: Improving hurricane warning time might not do much to reduce property damage or lost economic activity</a:t>
            </a:r>
          </a:p>
          <a:p>
            <a:r>
              <a:rPr lang="en-US" dirty="0"/>
              <a:t>Do you have the authority to make the decision?</a:t>
            </a:r>
          </a:p>
          <a:p>
            <a:pPr lvl="1"/>
            <a:r>
              <a:rPr lang="en-US" dirty="0"/>
              <a:t>If you don’t have the authority, you need to narrow the context</a:t>
            </a:r>
          </a:p>
          <a:p>
            <a:pPr lvl="1"/>
            <a:r>
              <a:rPr lang="en-US" dirty="0"/>
              <a:t>Example: If you are the mayor of New York City, you would not have the authority to improve federal disaster response</a:t>
            </a:r>
          </a:p>
          <a:p>
            <a:r>
              <a:rPr lang="en-US" dirty="0"/>
              <a:t>Do you have the time and resources to make the decision?</a:t>
            </a:r>
          </a:p>
          <a:p>
            <a:pPr lvl="1"/>
            <a:r>
              <a:rPr lang="en-US" dirty="0"/>
              <a:t>A decision with a broad scope may require more time and resources than you have</a:t>
            </a:r>
          </a:p>
          <a:p>
            <a:pPr lvl="1"/>
            <a:r>
              <a:rPr lang="en-US" dirty="0"/>
              <a:t>Example: If you expect a hurricane in three days, improving flood control infrastructure is not a viable option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09868" y="6524947"/>
            <a:ext cx="7319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200" dirty="0" err="1"/>
              <a:t>Clemen</a:t>
            </a:r>
            <a:r>
              <a:rPr lang="en-US" sz="1200" dirty="0"/>
              <a:t>, R. T. and T. Reilly, 2014, </a:t>
            </a:r>
            <a:r>
              <a:rPr lang="en-US" sz="1200" i="1" dirty="0"/>
              <a:t>Making Hard Decisions</a:t>
            </a:r>
            <a:r>
              <a:rPr lang="en-US" sz="1200" dirty="0"/>
              <a:t>, 3</a:t>
            </a:r>
            <a:r>
              <a:rPr lang="en-US" sz="1200" baseline="30000" dirty="0"/>
              <a:t>rd</a:t>
            </a:r>
            <a:r>
              <a:rPr lang="en-US" sz="1200" dirty="0"/>
              <a:t> Ed., Mason, OH: South-Western.</a:t>
            </a:r>
          </a:p>
        </p:txBody>
      </p:sp>
    </p:spTree>
    <p:extLst>
      <p:ext uri="{BB962C8B-B14F-4D97-AF65-F5344CB8AC3E}">
        <p14:creationId xmlns:p14="http://schemas.microsoft.com/office/powerpoint/2010/main" val="1650048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</a:rPr>
              <a:t>Generating Alternatives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dirty="0">
                <a:cs typeface="Arial" panose="020B0604020202020204" pitchFamily="34" charset="0"/>
              </a:rPr>
              <a:t>Use your objectives – ask “How?”</a:t>
            </a:r>
            <a:endParaRPr lang="en-US" dirty="0"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dirty="0">
                <a:cs typeface="Arial" panose="020B0604020202020204" pitchFamily="34" charset="0"/>
              </a:rPr>
              <a:t>Challenge constraints</a:t>
            </a:r>
            <a:endParaRPr lang="en-US" dirty="0"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dirty="0">
                <a:cs typeface="Arial" panose="020B0604020202020204" pitchFamily="34" charset="0"/>
              </a:rPr>
              <a:t>Set high aspirations</a:t>
            </a:r>
            <a:endParaRPr lang="en-US" dirty="0"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dirty="0">
                <a:cs typeface="Arial" panose="020B0604020202020204" pitchFamily="34" charset="0"/>
              </a:rPr>
              <a:t>Do your own thinking first</a:t>
            </a:r>
            <a:endParaRPr lang="en-US" dirty="0"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dirty="0">
                <a:cs typeface="Arial" panose="020B0604020202020204" pitchFamily="34" charset="0"/>
              </a:rPr>
              <a:t>Learn from experience</a:t>
            </a:r>
            <a:endParaRPr lang="en-US" dirty="0"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dirty="0">
                <a:cs typeface="Arial" panose="020B0604020202020204" pitchFamily="34" charset="0"/>
              </a:rPr>
              <a:t>Ask others for suggestions</a:t>
            </a:r>
            <a:endParaRPr lang="en-US" dirty="0"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dirty="0">
                <a:cs typeface="Arial" panose="020B0604020202020204" pitchFamily="34" charset="0"/>
              </a:rPr>
              <a:t>Give your subconscious time to operate</a:t>
            </a:r>
            <a:endParaRPr lang="en-US" dirty="0"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dirty="0">
                <a:cs typeface="Arial" panose="020B0604020202020204" pitchFamily="34" charset="0"/>
              </a:rPr>
              <a:t>Create alternatives first, evaluate them later</a:t>
            </a:r>
            <a:endParaRPr lang="en-US" dirty="0"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dirty="0">
                <a:cs typeface="Arial" panose="020B0604020202020204" pitchFamily="34" charset="0"/>
              </a:rPr>
              <a:t>Never stop looking for alternatives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5357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</a:rPr>
              <a:t>Choices &amp; Consequences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810000" y="2427003"/>
            <a:ext cx="10554574" cy="3636511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400" dirty="0"/>
              <a:t>The real world is uncertain:</a:t>
            </a:r>
          </a:p>
          <a:p>
            <a:pPr lvl="1"/>
            <a:r>
              <a:rPr lang="en-US" sz="1800" dirty="0"/>
              <a:t>Good choices can have bad consequences</a:t>
            </a:r>
          </a:p>
          <a:p>
            <a:pPr lvl="1"/>
            <a:r>
              <a:rPr lang="en-US" sz="1800" dirty="0"/>
              <a:t>Poor choices can have good consequences</a:t>
            </a:r>
          </a:p>
          <a:p>
            <a:pPr eaLnBrk="1" hangingPunct="1"/>
            <a:r>
              <a:rPr lang="en-US" sz="2400" dirty="0"/>
              <a:t>Fundamental attribution errors:</a:t>
            </a:r>
          </a:p>
          <a:p>
            <a:pPr lvl="1"/>
            <a:r>
              <a:rPr lang="en-US" sz="1800" dirty="0"/>
              <a:t>If I make a decision that results in a negative outcome, it is because I had bad luck</a:t>
            </a:r>
          </a:p>
          <a:p>
            <a:pPr lvl="1"/>
            <a:r>
              <a:rPr lang="en-US" sz="1800" dirty="0"/>
              <a:t>If you make a decision that results in a negative outcome, it is because you are incompetent</a:t>
            </a:r>
          </a:p>
          <a:p>
            <a:pPr lvl="1"/>
            <a:r>
              <a:rPr lang="en-US" sz="1800" dirty="0"/>
              <a:t>If I make a decision that results in a positive outcome, it is because I am talented</a:t>
            </a:r>
          </a:p>
          <a:p>
            <a:pPr lvl="1"/>
            <a:r>
              <a:rPr lang="en-US" sz="1800" dirty="0"/>
              <a:t>If you make a decision that results in a positive outcome, it is because you are lucky</a:t>
            </a:r>
          </a:p>
          <a:p>
            <a:pPr eaLnBrk="1" hangingPunct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4218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05362" y="485091"/>
            <a:ext cx="7688262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ea typeface="+mj-ea"/>
              </a:rPr>
              <a:t>Building Consequence Tables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1005362" y="2076415"/>
            <a:ext cx="10458092" cy="4114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Mentally put yourself into the future</a:t>
            </a:r>
          </a:p>
          <a:p>
            <a:pPr eaLnBrk="1" hangingPunct="1"/>
            <a:r>
              <a:rPr lang="en-US" sz="2400" dirty="0"/>
              <a:t>Create a free-form description of the consequences of each alternative</a:t>
            </a:r>
          </a:p>
          <a:p>
            <a:pPr eaLnBrk="1" hangingPunct="1"/>
            <a:r>
              <a:rPr lang="en-US" sz="2400" dirty="0"/>
              <a:t>Eliminate any clearly inferior alternatives</a:t>
            </a:r>
          </a:p>
          <a:p>
            <a:pPr eaLnBrk="1" hangingPunct="1"/>
            <a:r>
              <a:rPr lang="en-US" sz="2400" dirty="0"/>
              <a:t>Organize descriptions of any remaining alternatives into a consequences table</a:t>
            </a:r>
          </a:p>
          <a:p>
            <a:pPr eaLnBrk="1" hangingPunct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0002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Alternatives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112" y="2679488"/>
            <a:ext cx="10554574" cy="3636511"/>
          </a:xfrm>
        </p:spPr>
        <p:txBody>
          <a:bodyPr>
            <a:noAutofit/>
          </a:bodyPr>
          <a:lstStyle/>
          <a:p>
            <a:r>
              <a:rPr lang="en-US" dirty="0"/>
              <a:t>“Don’t jump to solutions!”</a:t>
            </a:r>
          </a:p>
          <a:p>
            <a:r>
              <a:rPr lang="en-US" dirty="0"/>
              <a:t>Deliberately trying to generate creative alternatives may substantially improve your outcomes.</a:t>
            </a:r>
          </a:p>
          <a:p>
            <a:r>
              <a:rPr lang="en-US" dirty="0"/>
              <a:t>This is especially critical in multi-stakeholders where the preferred solution is a “non-starter” with a particular stakeholder.</a:t>
            </a:r>
          </a:p>
          <a:p>
            <a:r>
              <a:rPr lang="en-US" dirty="0"/>
              <a:t>Real life example:</a:t>
            </a:r>
          </a:p>
          <a:p>
            <a:pPr lvl="1"/>
            <a:r>
              <a:rPr lang="en-US" sz="1800" dirty="0"/>
              <a:t>An engineering team on an IT project produced an initial design that was far too expensive</a:t>
            </a:r>
          </a:p>
          <a:p>
            <a:pPr lvl="1"/>
            <a:r>
              <a:rPr lang="en-US" sz="1800" dirty="0"/>
              <a:t>The engineers had basically selected the “best” type of each component without considering other approaches</a:t>
            </a:r>
          </a:p>
          <a:p>
            <a:pPr lvl="1"/>
            <a:r>
              <a:rPr lang="en-US" sz="1800" dirty="0"/>
              <a:t>Consequently, the engineering team was given a design to cost target much lower</a:t>
            </a:r>
          </a:p>
          <a:p>
            <a:pPr lvl="1"/>
            <a:r>
              <a:rPr lang="en-US" sz="1800" dirty="0"/>
              <a:t>They found that by considering alternative equipment they could still meet all of the customer’s requirements at a substantially lower cost</a:t>
            </a:r>
          </a:p>
        </p:txBody>
      </p:sp>
    </p:spTree>
    <p:extLst>
      <p:ext uri="{BB962C8B-B14F-4D97-AF65-F5344CB8AC3E}">
        <p14:creationId xmlns:p14="http://schemas.microsoft.com/office/powerpoint/2010/main" val="1162962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Consequence 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Buying a new car: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132075"/>
              </p:ext>
            </p:extLst>
          </p:nvPr>
        </p:nvGraphicFramePr>
        <p:xfrm>
          <a:off x="3389971" y="2287558"/>
          <a:ext cx="7992027" cy="33020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7674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12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608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6081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6081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6081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Model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Model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Model</a:t>
                      </a:r>
                      <a:r>
                        <a:rPr lang="en-US" b="0" baseline="0" dirty="0"/>
                        <a:t> C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Model</a:t>
                      </a:r>
                      <a:r>
                        <a:rPr lang="en-US" b="0" baseline="0" dirty="0"/>
                        <a:t> D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Model</a:t>
                      </a:r>
                      <a:r>
                        <a:rPr lang="en-US" b="0" baseline="0" dirty="0"/>
                        <a:t> E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Purchase Price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Annual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Operating Cost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$1.5k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$1.7k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$2.5k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$2.2k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$3k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Seating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Trunk Capacity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Appearance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117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</a:rPr>
              <a:t>Overarching Issues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810000" y="2114388"/>
            <a:ext cx="7086600" cy="41148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sz="2800" dirty="0"/>
              <a:t>Uncertainty – What might happen?</a:t>
            </a:r>
          </a:p>
          <a:p>
            <a:pPr algn="just" eaLnBrk="1" hangingPunct="1"/>
            <a:r>
              <a:rPr lang="en-US" sz="2800" dirty="0"/>
              <a:t>Attributes – What matters?</a:t>
            </a:r>
          </a:p>
          <a:p>
            <a:pPr algn="just" eaLnBrk="1" hangingPunct="1"/>
            <a:r>
              <a:rPr lang="en-US" sz="2800" dirty="0"/>
              <a:t>Stakeholders – Who matters?</a:t>
            </a:r>
          </a:p>
          <a:p>
            <a:pPr algn="just" eaLnBrk="1" hangingPunct="1"/>
            <a:r>
              <a:rPr lang="en-US" sz="2800" dirty="0"/>
              <a:t>Support – How to inform?</a:t>
            </a:r>
          </a:p>
        </p:txBody>
      </p:sp>
    </p:spTree>
    <p:extLst>
      <p:ext uri="{BB962C8B-B14F-4D97-AF65-F5344CB8AC3E}">
        <p14:creationId xmlns:p14="http://schemas.microsoft.com/office/powerpoint/2010/main" val="40895750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an Influence Diagram</a:t>
            </a:r>
          </a:p>
        </p:txBody>
      </p:sp>
      <p:sp>
        <p:nvSpPr>
          <p:cNvPr id="4" name="Rectangle 3"/>
          <p:cNvSpPr/>
          <p:nvPr/>
        </p:nvSpPr>
        <p:spPr>
          <a:xfrm>
            <a:off x="2879075" y="2054647"/>
            <a:ext cx="1379026" cy="61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Decision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879075" y="3106756"/>
            <a:ext cx="1379026" cy="59491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Intermediate Consequence</a:t>
            </a:r>
          </a:p>
        </p:txBody>
      </p:sp>
      <p:sp>
        <p:nvSpPr>
          <p:cNvPr id="7" name="Oval 6"/>
          <p:cNvSpPr/>
          <p:nvPr/>
        </p:nvSpPr>
        <p:spPr>
          <a:xfrm>
            <a:off x="2879074" y="4021160"/>
            <a:ext cx="1283491" cy="67202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Chance Event</a:t>
            </a:r>
          </a:p>
        </p:txBody>
      </p:sp>
      <p:sp>
        <p:nvSpPr>
          <p:cNvPr id="8" name="Flowchart: Decision 7"/>
          <p:cNvSpPr/>
          <p:nvPr/>
        </p:nvSpPr>
        <p:spPr>
          <a:xfrm>
            <a:off x="2823989" y="5012682"/>
            <a:ext cx="1338577" cy="760163"/>
          </a:xfrm>
          <a:prstGeom prst="flowChartDecisi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Payoff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29908" y="2039954"/>
            <a:ext cx="3701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Represents a decision that needs to be made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956193" y="6290630"/>
            <a:ext cx="95846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29908" y="3055335"/>
            <a:ext cx="4241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Represents a mathematical calculation, a constant, or an intermediate consequence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9908" y="4172507"/>
            <a:ext cx="424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Represents an uncertain event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9908" y="5069597"/>
            <a:ext cx="424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Represents a final outcome or a payoff function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29908" y="5967463"/>
            <a:ext cx="5133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Represents either the influence of one node on another or the sequence of one node before the other</a:t>
            </a:r>
          </a:p>
        </p:txBody>
      </p:sp>
    </p:spTree>
    <p:extLst>
      <p:ext uri="{BB962C8B-B14F-4D97-AF65-F5344CB8AC3E}">
        <p14:creationId xmlns:p14="http://schemas.microsoft.com/office/powerpoint/2010/main" val="2189842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Influence Diagram</a:t>
            </a:r>
          </a:p>
        </p:txBody>
      </p:sp>
      <p:sp>
        <p:nvSpPr>
          <p:cNvPr id="4" name="Rectangle 3"/>
          <p:cNvSpPr/>
          <p:nvPr/>
        </p:nvSpPr>
        <p:spPr>
          <a:xfrm>
            <a:off x="1877589" y="3855092"/>
            <a:ext cx="1123720" cy="61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Invest in Forecasting</a:t>
            </a:r>
          </a:p>
        </p:txBody>
      </p:sp>
      <p:sp>
        <p:nvSpPr>
          <p:cNvPr id="7" name="Oval 6"/>
          <p:cNvSpPr/>
          <p:nvPr/>
        </p:nvSpPr>
        <p:spPr>
          <a:xfrm>
            <a:off x="3509514" y="2934494"/>
            <a:ext cx="1307665" cy="67202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Hurricane Track and Intensity</a:t>
            </a:r>
          </a:p>
        </p:txBody>
      </p:sp>
      <p:sp>
        <p:nvSpPr>
          <p:cNvPr id="8" name="Flowchart: Decision 7"/>
          <p:cNvSpPr/>
          <p:nvPr/>
        </p:nvSpPr>
        <p:spPr>
          <a:xfrm>
            <a:off x="8671875" y="4069523"/>
            <a:ext cx="1809598" cy="963647"/>
          </a:xfrm>
          <a:prstGeom prst="flowChartDecisi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Hurricane Impact on City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873170" y="2774819"/>
            <a:ext cx="1123720" cy="59491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Loss of Life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873170" y="3772068"/>
            <a:ext cx="1123720" cy="59491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Property Damage 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873170" y="4865270"/>
            <a:ext cx="1123720" cy="59491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Lost Economic Activity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873170" y="5958472"/>
            <a:ext cx="1123720" cy="59491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Recovery Time</a:t>
            </a:r>
          </a:p>
        </p:txBody>
      </p:sp>
      <p:cxnSp>
        <p:nvCxnSpPr>
          <p:cNvPr id="36" name="Straight Arrow Connector 35"/>
          <p:cNvCxnSpPr>
            <a:cxnSpLocks/>
            <a:stCxn id="27" idx="3"/>
            <a:endCxn id="8" idx="1"/>
          </p:cNvCxnSpPr>
          <p:nvPr/>
        </p:nvCxnSpPr>
        <p:spPr>
          <a:xfrm>
            <a:off x="7996890" y="3072275"/>
            <a:ext cx="674985" cy="1479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  <a:stCxn id="28" idx="3"/>
            <a:endCxn id="8" idx="1"/>
          </p:cNvCxnSpPr>
          <p:nvPr/>
        </p:nvCxnSpPr>
        <p:spPr>
          <a:xfrm>
            <a:off x="7996890" y="4069524"/>
            <a:ext cx="674985" cy="481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cxnSpLocks/>
            <a:stCxn id="29" idx="3"/>
            <a:endCxn id="8" idx="1"/>
          </p:cNvCxnSpPr>
          <p:nvPr/>
        </p:nvCxnSpPr>
        <p:spPr>
          <a:xfrm flipV="1">
            <a:off x="7996890" y="4551347"/>
            <a:ext cx="674985" cy="611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  <a:stCxn id="34" idx="3"/>
            <a:endCxn id="8" idx="1"/>
          </p:cNvCxnSpPr>
          <p:nvPr/>
        </p:nvCxnSpPr>
        <p:spPr>
          <a:xfrm flipV="1">
            <a:off x="7996890" y="4551347"/>
            <a:ext cx="674985" cy="17045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676730" y="5782133"/>
            <a:ext cx="1307665" cy="67202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Population Response</a:t>
            </a:r>
          </a:p>
        </p:txBody>
      </p:sp>
      <p:sp>
        <p:nvSpPr>
          <p:cNvPr id="47" name="Oval 46"/>
          <p:cNvSpPr/>
          <p:nvPr/>
        </p:nvSpPr>
        <p:spPr>
          <a:xfrm>
            <a:off x="3494969" y="4185007"/>
            <a:ext cx="1307665" cy="67202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Forecast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855681" y="5878565"/>
            <a:ext cx="1123720" cy="61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Implement Emergency Response</a:t>
            </a:r>
          </a:p>
        </p:txBody>
      </p:sp>
      <p:cxnSp>
        <p:nvCxnSpPr>
          <p:cNvPr id="49" name="Straight Arrow Connector 48"/>
          <p:cNvCxnSpPr>
            <a:stCxn id="7" idx="6"/>
            <a:endCxn id="27" idx="1"/>
          </p:cNvCxnSpPr>
          <p:nvPr/>
        </p:nvCxnSpPr>
        <p:spPr>
          <a:xfrm flipV="1">
            <a:off x="4817178" y="3072274"/>
            <a:ext cx="2055992" cy="1982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7" idx="6"/>
            <a:endCxn id="28" idx="1"/>
          </p:cNvCxnSpPr>
          <p:nvPr/>
        </p:nvCxnSpPr>
        <p:spPr>
          <a:xfrm>
            <a:off x="4817178" y="3270509"/>
            <a:ext cx="2055992" cy="799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7" idx="6"/>
            <a:endCxn id="29" idx="1"/>
          </p:cNvCxnSpPr>
          <p:nvPr/>
        </p:nvCxnSpPr>
        <p:spPr>
          <a:xfrm>
            <a:off x="4817178" y="3270509"/>
            <a:ext cx="2055992" cy="18922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7" idx="6"/>
            <a:endCxn id="34" idx="1"/>
          </p:cNvCxnSpPr>
          <p:nvPr/>
        </p:nvCxnSpPr>
        <p:spPr>
          <a:xfrm>
            <a:off x="4817178" y="3270509"/>
            <a:ext cx="2055992" cy="29854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7" idx="4"/>
            <a:endCxn id="47" idx="0"/>
          </p:cNvCxnSpPr>
          <p:nvPr/>
        </p:nvCxnSpPr>
        <p:spPr>
          <a:xfrm flipH="1">
            <a:off x="4148802" y="3606522"/>
            <a:ext cx="14545" cy="5784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7" idx="4"/>
            <a:endCxn id="46" idx="2"/>
          </p:cNvCxnSpPr>
          <p:nvPr/>
        </p:nvCxnSpPr>
        <p:spPr>
          <a:xfrm>
            <a:off x="4148801" y="4857035"/>
            <a:ext cx="527928" cy="1261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7" idx="4"/>
            <a:endCxn id="48" idx="0"/>
          </p:cNvCxnSpPr>
          <p:nvPr/>
        </p:nvCxnSpPr>
        <p:spPr>
          <a:xfrm flipH="1">
            <a:off x="3417541" y="4857035"/>
            <a:ext cx="731260" cy="10215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48" idx="3"/>
            <a:endCxn id="46" idx="2"/>
          </p:cNvCxnSpPr>
          <p:nvPr/>
        </p:nvCxnSpPr>
        <p:spPr>
          <a:xfrm flipV="1">
            <a:off x="3979401" y="6118147"/>
            <a:ext cx="697328" cy="68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6" idx="6"/>
            <a:endCxn id="27" idx="1"/>
          </p:cNvCxnSpPr>
          <p:nvPr/>
        </p:nvCxnSpPr>
        <p:spPr>
          <a:xfrm flipV="1">
            <a:off x="5984394" y="3072275"/>
            <a:ext cx="888776" cy="30458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6" idx="6"/>
            <a:endCxn id="29" idx="1"/>
          </p:cNvCxnSpPr>
          <p:nvPr/>
        </p:nvCxnSpPr>
        <p:spPr>
          <a:xfrm flipV="1">
            <a:off x="5984394" y="5162725"/>
            <a:ext cx="888776" cy="9554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6" idx="6"/>
            <a:endCxn id="34" idx="1"/>
          </p:cNvCxnSpPr>
          <p:nvPr/>
        </p:nvCxnSpPr>
        <p:spPr>
          <a:xfrm>
            <a:off x="5984394" y="6118147"/>
            <a:ext cx="888776" cy="1377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6" idx="6"/>
            <a:endCxn id="28" idx="1"/>
          </p:cNvCxnSpPr>
          <p:nvPr/>
        </p:nvCxnSpPr>
        <p:spPr>
          <a:xfrm flipV="1">
            <a:off x="5984394" y="4069523"/>
            <a:ext cx="888776" cy="2048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" idx="3"/>
            <a:endCxn id="47" idx="2"/>
          </p:cNvCxnSpPr>
          <p:nvPr/>
        </p:nvCxnSpPr>
        <p:spPr>
          <a:xfrm>
            <a:off x="3001310" y="4163565"/>
            <a:ext cx="493659" cy="3574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3509513" y="1955360"/>
            <a:ext cx="1123720" cy="61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Invest in Flood Controls</a:t>
            </a:r>
          </a:p>
        </p:txBody>
      </p:sp>
      <p:cxnSp>
        <p:nvCxnSpPr>
          <p:cNvPr id="103" name="Straight Arrow Connector 102"/>
          <p:cNvCxnSpPr>
            <a:stCxn id="99" idx="3"/>
            <a:endCxn id="27" idx="1"/>
          </p:cNvCxnSpPr>
          <p:nvPr/>
        </p:nvCxnSpPr>
        <p:spPr>
          <a:xfrm>
            <a:off x="4633234" y="2263832"/>
            <a:ext cx="2239937" cy="8084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99" idx="3"/>
            <a:endCxn id="28" idx="1"/>
          </p:cNvCxnSpPr>
          <p:nvPr/>
        </p:nvCxnSpPr>
        <p:spPr>
          <a:xfrm>
            <a:off x="4633234" y="2263833"/>
            <a:ext cx="2239937" cy="18056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9" idx="3"/>
            <a:endCxn id="29" idx="1"/>
          </p:cNvCxnSpPr>
          <p:nvPr/>
        </p:nvCxnSpPr>
        <p:spPr>
          <a:xfrm>
            <a:off x="4633234" y="2263833"/>
            <a:ext cx="2239937" cy="28988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9" idx="3"/>
            <a:endCxn id="34" idx="1"/>
          </p:cNvCxnSpPr>
          <p:nvPr/>
        </p:nvCxnSpPr>
        <p:spPr>
          <a:xfrm>
            <a:off x="4633234" y="2263833"/>
            <a:ext cx="2239937" cy="39920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1987422" y="4935698"/>
            <a:ext cx="1123720" cy="61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Invest in Training</a:t>
            </a:r>
          </a:p>
        </p:txBody>
      </p:sp>
      <p:sp>
        <p:nvSpPr>
          <p:cNvPr id="116" name="Oval 115"/>
          <p:cNvSpPr/>
          <p:nvPr/>
        </p:nvSpPr>
        <p:spPr>
          <a:xfrm>
            <a:off x="4492785" y="4879883"/>
            <a:ext cx="1307665" cy="67202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Personnel Response</a:t>
            </a:r>
          </a:p>
        </p:txBody>
      </p:sp>
      <p:cxnSp>
        <p:nvCxnSpPr>
          <p:cNvPr id="127" name="Straight Arrow Connector 126"/>
          <p:cNvCxnSpPr>
            <a:stCxn id="115" idx="3"/>
            <a:endCxn id="116" idx="2"/>
          </p:cNvCxnSpPr>
          <p:nvPr/>
        </p:nvCxnSpPr>
        <p:spPr>
          <a:xfrm flipV="1">
            <a:off x="3111142" y="5215898"/>
            <a:ext cx="1381642" cy="28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48" idx="3"/>
            <a:endCxn id="116" idx="2"/>
          </p:cNvCxnSpPr>
          <p:nvPr/>
        </p:nvCxnSpPr>
        <p:spPr>
          <a:xfrm flipV="1">
            <a:off x="3979402" y="5215897"/>
            <a:ext cx="513383" cy="9711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16" idx="6"/>
            <a:endCxn id="28" idx="1"/>
          </p:cNvCxnSpPr>
          <p:nvPr/>
        </p:nvCxnSpPr>
        <p:spPr>
          <a:xfrm flipV="1">
            <a:off x="5800450" y="4069523"/>
            <a:ext cx="1072721" cy="11463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16" idx="6"/>
            <a:endCxn id="27" idx="1"/>
          </p:cNvCxnSpPr>
          <p:nvPr/>
        </p:nvCxnSpPr>
        <p:spPr>
          <a:xfrm flipV="1">
            <a:off x="5800450" y="3072275"/>
            <a:ext cx="1072721" cy="2143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16" idx="6"/>
            <a:endCxn id="29" idx="1"/>
          </p:cNvCxnSpPr>
          <p:nvPr/>
        </p:nvCxnSpPr>
        <p:spPr>
          <a:xfrm flipV="1">
            <a:off x="5800450" y="5162725"/>
            <a:ext cx="1072721" cy="531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7381686" y="1872994"/>
            <a:ext cx="2802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66"/>
                </a:solidFill>
              </a:rPr>
              <a:t>Note the relationship to the Objectives Hierarchy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8478441" y="5639581"/>
            <a:ext cx="2003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66"/>
                </a:solidFill>
              </a:rPr>
              <a:t>Can you think of ways to improve this diagram?</a:t>
            </a:r>
          </a:p>
        </p:txBody>
      </p:sp>
    </p:spTree>
    <p:extLst>
      <p:ext uri="{BB962C8B-B14F-4D97-AF65-F5344CB8AC3E}">
        <p14:creationId xmlns:p14="http://schemas.microsoft.com/office/powerpoint/2010/main" val="2671820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Mistakes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594246"/>
            <a:ext cx="10554574" cy="3636511"/>
          </a:xfrm>
        </p:spPr>
        <p:txBody>
          <a:bodyPr>
            <a:noAutofit/>
          </a:bodyPr>
          <a:lstStyle/>
          <a:p>
            <a:r>
              <a:rPr lang="en-US" sz="2200" dirty="0"/>
              <a:t>Treating an influence diagram like a flow chart</a:t>
            </a:r>
          </a:p>
          <a:p>
            <a:pPr lvl="1"/>
            <a:r>
              <a:rPr lang="en-US" sz="2200" dirty="0"/>
              <a:t>Everything does not need to be sequenced</a:t>
            </a:r>
          </a:p>
          <a:p>
            <a:pPr lvl="1"/>
            <a:r>
              <a:rPr lang="en-US" sz="2200" dirty="0"/>
              <a:t>View the influence diagram as snapshot of what is known at one instance of time</a:t>
            </a:r>
          </a:p>
          <a:p>
            <a:r>
              <a:rPr lang="en-US" sz="2200" dirty="0"/>
              <a:t>Including many chance nodes pointing to the primary decision node</a:t>
            </a:r>
          </a:p>
          <a:p>
            <a:pPr lvl="1"/>
            <a:r>
              <a:rPr lang="en-US" sz="2200" dirty="0"/>
              <a:t>Will the decision maker really know the results of all of these uncertain events before the decision is made? </a:t>
            </a:r>
          </a:p>
          <a:p>
            <a:r>
              <a:rPr lang="en-US" sz="2200" dirty="0"/>
              <a:t>Creating cycles</a:t>
            </a:r>
          </a:p>
          <a:p>
            <a:pPr lvl="1"/>
            <a:r>
              <a:rPr lang="en-US" sz="2200" dirty="0"/>
              <a:t>While feedback may exist in the dynamic environment, it doesn’t fit in the snapshot view</a:t>
            </a:r>
          </a:p>
        </p:txBody>
      </p:sp>
    </p:spTree>
    <p:extLst>
      <p:ext uri="{BB962C8B-B14F-4D97-AF65-F5344CB8AC3E}">
        <p14:creationId xmlns:p14="http://schemas.microsoft.com/office/powerpoint/2010/main" val="3365407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stop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718232"/>
            <a:ext cx="10554574" cy="3636511"/>
          </a:xfrm>
        </p:spPr>
        <p:txBody>
          <a:bodyPr>
            <a:noAutofit/>
          </a:bodyPr>
          <a:lstStyle/>
          <a:p>
            <a:r>
              <a:rPr lang="en-US" sz="2200" dirty="0"/>
              <a:t>As with any modeling effort, several iterations are often necessary</a:t>
            </a:r>
          </a:p>
          <a:p>
            <a:pPr lvl="1"/>
            <a:r>
              <a:rPr lang="en-US" sz="2200" dirty="0"/>
              <a:t> The very act of trying to construct the model will improve your understanding of the decision</a:t>
            </a:r>
          </a:p>
          <a:p>
            <a:r>
              <a:rPr lang="en-US" sz="2200" dirty="0"/>
              <a:t>Apply Occam's razor</a:t>
            </a:r>
          </a:p>
          <a:p>
            <a:pPr lvl="1"/>
            <a:r>
              <a:rPr lang="en-US" sz="2200" dirty="0"/>
              <a:t>Try to get the simplest model that still captures all of the essential elements of the decision</a:t>
            </a:r>
          </a:p>
          <a:p>
            <a:pPr lvl="1"/>
            <a:r>
              <a:rPr lang="en-US" sz="2200" dirty="0"/>
              <a:t>All things being equal, simpler models have fewer ways to go wrong</a:t>
            </a:r>
          </a:p>
          <a:p>
            <a:r>
              <a:rPr lang="en-US" sz="2200" dirty="0"/>
              <a:t>Sensitivity analysis can help</a:t>
            </a:r>
          </a:p>
          <a:p>
            <a:pPr lvl="1"/>
            <a:r>
              <a:rPr lang="en-US" sz="2200" dirty="0"/>
              <a:t>If a model element has little impact on the decision, it can probably be dropped </a:t>
            </a:r>
          </a:p>
        </p:txBody>
      </p:sp>
    </p:spTree>
    <p:extLst>
      <p:ext uri="{BB962C8B-B14F-4D97-AF65-F5344CB8AC3E}">
        <p14:creationId xmlns:p14="http://schemas.microsoft.com/office/powerpoint/2010/main" val="11242684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Decision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All decisions and events are sequenced</a:t>
            </a:r>
          </a:p>
          <a:p>
            <a:r>
              <a:rPr lang="en-US" sz="2200" dirty="0"/>
              <a:t>All possible decision options are exhaustively included</a:t>
            </a:r>
          </a:p>
          <a:p>
            <a:r>
              <a:rPr lang="en-US" sz="2200" dirty="0"/>
              <a:t>All possible outcomes for chance events are exhaustively included</a:t>
            </a:r>
          </a:p>
          <a:p>
            <a:r>
              <a:rPr lang="en-US" sz="2200" dirty="0"/>
              <a:t>All possible combinations of outcomes against the objectives hierarchy are represented by the branches at the end of the tree</a:t>
            </a:r>
          </a:p>
          <a:p>
            <a:r>
              <a:rPr lang="en-US" sz="2200" dirty="0"/>
              <a:t>A decision tree is a form of dynamic program and can be solved recursively to find the “optimal” policy</a:t>
            </a:r>
          </a:p>
        </p:txBody>
      </p:sp>
    </p:spTree>
    <p:extLst>
      <p:ext uri="{BB962C8B-B14F-4D97-AF65-F5344CB8AC3E}">
        <p14:creationId xmlns:p14="http://schemas.microsoft.com/office/powerpoint/2010/main" val="3978411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 Decision Tree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4025009" y="4176707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96" name="Straight Arrow Connector 95"/>
          <p:cNvCxnSpPr>
            <a:stCxn id="4" idx="3"/>
            <a:endCxn id="68" idx="2"/>
          </p:cNvCxnSpPr>
          <p:nvPr/>
        </p:nvCxnSpPr>
        <p:spPr>
          <a:xfrm flipV="1">
            <a:off x="4450534" y="3763054"/>
            <a:ext cx="804299" cy="6309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5254832" y="3553165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220811" y="3553165"/>
            <a:ext cx="1218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Decision Node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5020530" y="4855764"/>
            <a:ext cx="19938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107363" y="3682381"/>
            <a:ext cx="786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Place Bet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6049154" y="4038355"/>
            <a:ext cx="9652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6049154" y="3487753"/>
            <a:ext cx="96524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688003" y="3170987"/>
            <a:ext cx="132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Win (P = 0.3) 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201617" y="3309486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$50</a:t>
            </a:r>
          </a:p>
        </p:txBody>
      </p:sp>
      <p:cxnSp>
        <p:nvCxnSpPr>
          <p:cNvPr id="5" name="Straight Connector 4"/>
          <p:cNvCxnSpPr>
            <a:stCxn id="4" idx="3"/>
          </p:cNvCxnSpPr>
          <p:nvPr/>
        </p:nvCxnSpPr>
        <p:spPr>
          <a:xfrm>
            <a:off x="4450533" y="4394034"/>
            <a:ext cx="569996" cy="4617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8" idx="6"/>
          </p:cNvCxnSpPr>
          <p:nvPr/>
        </p:nvCxnSpPr>
        <p:spPr>
          <a:xfrm flipV="1">
            <a:off x="5688421" y="3487752"/>
            <a:ext cx="360733" cy="275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8" idx="6"/>
          </p:cNvCxnSpPr>
          <p:nvPr/>
        </p:nvCxnSpPr>
        <p:spPr>
          <a:xfrm>
            <a:off x="5688421" y="3763055"/>
            <a:ext cx="370711" cy="2753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065946" y="4771306"/>
            <a:ext cx="786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Don’t Bet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35193" y="4038207"/>
            <a:ext cx="1379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Lose (P = 0.7)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201617" y="3900705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-$10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7201617" y="4717265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$10</a:t>
            </a:r>
          </a:p>
        </p:txBody>
      </p:sp>
      <p:cxnSp>
        <p:nvCxnSpPr>
          <p:cNvPr id="25" name="Straight Arrow Connector 24"/>
          <p:cNvCxnSpPr>
            <a:stCxn id="39" idx="2"/>
          </p:cNvCxnSpPr>
          <p:nvPr/>
        </p:nvCxnSpPr>
        <p:spPr>
          <a:xfrm>
            <a:off x="2830003" y="4014829"/>
            <a:ext cx="996523" cy="161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237771" y="2368729"/>
            <a:ext cx="1218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Chance Node</a:t>
            </a:r>
          </a:p>
        </p:txBody>
      </p:sp>
      <p:cxnSp>
        <p:nvCxnSpPr>
          <p:cNvPr id="111" name="Straight Arrow Connector 110"/>
          <p:cNvCxnSpPr>
            <a:stCxn id="110" idx="2"/>
          </p:cNvCxnSpPr>
          <p:nvPr/>
        </p:nvCxnSpPr>
        <p:spPr>
          <a:xfrm>
            <a:off x="4846962" y="2830394"/>
            <a:ext cx="407870" cy="548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484116" y="2182284"/>
            <a:ext cx="1218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Payoff</a:t>
            </a:r>
          </a:p>
        </p:txBody>
      </p:sp>
      <p:cxnSp>
        <p:nvCxnSpPr>
          <p:cNvPr id="115" name="Straight Arrow Connector 114"/>
          <p:cNvCxnSpPr>
            <a:stCxn id="114" idx="2"/>
          </p:cNvCxnSpPr>
          <p:nvPr/>
        </p:nvCxnSpPr>
        <p:spPr>
          <a:xfrm flipH="1">
            <a:off x="7531079" y="2459282"/>
            <a:ext cx="562228" cy="711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701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Decision Tree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2214241" y="4245483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96" name="Straight Arrow Connector 95"/>
          <p:cNvCxnSpPr>
            <a:stCxn id="4" idx="3"/>
            <a:endCxn id="68" idx="2"/>
          </p:cNvCxnSpPr>
          <p:nvPr/>
        </p:nvCxnSpPr>
        <p:spPr>
          <a:xfrm flipV="1">
            <a:off x="2639766" y="3413194"/>
            <a:ext cx="749215" cy="1049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3388980" y="3203305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1815933" y="2102642"/>
            <a:ext cx="1218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Invest in Forecasting?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584874" y="3621941"/>
            <a:ext cx="460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77" name="Straight Arrow Connector 76"/>
          <p:cNvCxnSpPr>
            <a:stCxn id="4" idx="3"/>
            <a:endCxn id="281" idx="2"/>
          </p:cNvCxnSpPr>
          <p:nvPr/>
        </p:nvCxnSpPr>
        <p:spPr>
          <a:xfrm>
            <a:off x="2639765" y="4462811"/>
            <a:ext cx="770752" cy="11639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625772" y="5085917"/>
            <a:ext cx="460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88" name="Straight Arrow Connector 87"/>
          <p:cNvCxnSpPr>
            <a:stCxn id="68" idx="6"/>
            <a:endCxn id="194" idx="1"/>
          </p:cNvCxnSpPr>
          <p:nvPr/>
        </p:nvCxnSpPr>
        <p:spPr>
          <a:xfrm>
            <a:off x="3822568" y="3413194"/>
            <a:ext cx="548242" cy="5408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68" idx="6"/>
            <a:endCxn id="118" idx="1"/>
          </p:cNvCxnSpPr>
          <p:nvPr/>
        </p:nvCxnSpPr>
        <p:spPr>
          <a:xfrm flipV="1">
            <a:off x="3822568" y="2831226"/>
            <a:ext cx="570798" cy="581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112359" y="1758572"/>
            <a:ext cx="909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Hurricane Scenario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666808" y="3688496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Mild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577288" y="2872329"/>
            <a:ext cx="805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Severe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007531" y="2205013"/>
            <a:ext cx="833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Forecast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4393366" y="2613899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9" name="TextBox 138"/>
          <p:cNvSpPr txBox="1"/>
          <p:nvPr/>
        </p:nvSpPr>
        <p:spPr>
          <a:xfrm>
            <a:off x="4010622" y="2072911"/>
            <a:ext cx="1061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Evacuate?</a:t>
            </a:r>
          </a:p>
        </p:txBody>
      </p:sp>
      <p:cxnSp>
        <p:nvCxnSpPr>
          <p:cNvPr id="141" name="Straight Arrow Connector 140"/>
          <p:cNvCxnSpPr>
            <a:stCxn id="118" idx="3"/>
            <a:endCxn id="171" idx="2"/>
          </p:cNvCxnSpPr>
          <p:nvPr/>
        </p:nvCxnSpPr>
        <p:spPr>
          <a:xfrm flipV="1">
            <a:off x="4818890" y="2540828"/>
            <a:ext cx="462164" cy="290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4751448" y="2450946"/>
            <a:ext cx="529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167" name="Straight Arrow Connector 166"/>
          <p:cNvCxnSpPr>
            <a:stCxn id="118" idx="3"/>
            <a:endCxn id="188" idx="2"/>
          </p:cNvCxnSpPr>
          <p:nvPr/>
        </p:nvCxnSpPr>
        <p:spPr>
          <a:xfrm>
            <a:off x="4818891" y="2831227"/>
            <a:ext cx="479233" cy="2591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4804024" y="3024153"/>
            <a:ext cx="41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171" name="Oval 170"/>
          <p:cNvSpPr/>
          <p:nvPr/>
        </p:nvSpPr>
        <p:spPr>
          <a:xfrm>
            <a:off x="5281054" y="2330939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80" name="Straight Arrow Connector 179"/>
          <p:cNvCxnSpPr>
            <a:stCxn id="171" idx="6"/>
          </p:cNvCxnSpPr>
          <p:nvPr/>
        </p:nvCxnSpPr>
        <p:spPr>
          <a:xfrm flipV="1">
            <a:off x="5714642" y="2350006"/>
            <a:ext cx="345926" cy="1908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6027784" y="2222951"/>
            <a:ext cx="73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Severe</a:t>
            </a:r>
          </a:p>
        </p:txBody>
      </p:sp>
      <p:cxnSp>
        <p:nvCxnSpPr>
          <p:cNvPr id="184" name="Straight Arrow Connector 183"/>
          <p:cNvCxnSpPr>
            <a:stCxn id="171" idx="6"/>
          </p:cNvCxnSpPr>
          <p:nvPr/>
        </p:nvCxnSpPr>
        <p:spPr>
          <a:xfrm>
            <a:off x="5714642" y="2540828"/>
            <a:ext cx="360464" cy="1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6066435" y="2509852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Mild</a:t>
            </a:r>
          </a:p>
        </p:txBody>
      </p:sp>
      <p:sp>
        <p:nvSpPr>
          <p:cNvPr id="188" name="Oval 187"/>
          <p:cNvSpPr/>
          <p:nvPr/>
        </p:nvSpPr>
        <p:spPr>
          <a:xfrm>
            <a:off x="5298123" y="2880488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89" name="Straight Arrow Connector 188"/>
          <p:cNvCxnSpPr>
            <a:stCxn id="188" idx="6"/>
          </p:cNvCxnSpPr>
          <p:nvPr/>
        </p:nvCxnSpPr>
        <p:spPr>
          <a:xfrm flipV="1">
            <a:off x="5731712" y="2885399"/>
            <a:ext cx="343395" cy="204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>
            <a:off x="6042797" y="2784274"/>
            <a:ext cx="789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Severe</a:t>
            </a:r>
          </a:p>
        </p:txBody>
      </p:sp>
      <p:cxnSp>
        <p:nvCxnSpPr>
          <p:cNvPr id="191" name="Straight Arrow Connector 190"/>
          <p:cNvCxnSpPr>
            <a:stCxn id="188" idx="6"/>
          </p:cNvCxnSpPr>
          <p:nvPr/>
        </p:nvCxnSpPr>
        <p:spPr>
          <a:xfrm>
            <a:off x="5731711" y="3090377"/>
            <a:ext cx="353760" cy="138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6069005" y="3076365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Mild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4370810" y="3736733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95" name="Straight Arrow Connector 194"/>
          <p:cNvCxnSpPr>
            <a:stCxn id="194" idx="3"/>
            <a:endCxn id="199" idx="2"/>
          </p:cNvCxnSpPr>
          <p:nvPr/>
        </p:nvCxnSpPr>
        <p:spPr>
          <a:xfrm flipV="1">
            <a:off x="4796335" y="3638642"/>
            <a:ext cx="507933" cy="3154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4751919" y="3527626"/>
            <a:ext cx="478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197" name="Straight Arrow Connector 196"/>
          <p:cNvCxnSpPr>
            <a:stCxn id="194" idx="3"/>
            <a:endCxn id="204" idx="2"/>
          </p:cNvCxnSpPr>
          <p:nvPr/>
        </p:nvCxnSpPr>
        <p:spPr>
          <a:xfrm>
            <a:off x="4796335" y="3954060"/>
            <a:ext cx="507933" cy="2537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8" name="TextBox 197"/>
          <p:cNvSpPr txBox="1"/>
          <p:nvPr/>
        </p:nvSpPr>
        <p:spPr>
          <a:xfrm>
            <a:off x="4781743" y="4133093"/>
            <a:ext cx="41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199" name="Oval 198"/>
          <p:cNvSpPr/>
          <p:nvPr/>
        </p:nvSpPr>
        <p:spPr>
          <a:xfrm>
            <a:off x="5304267" y="3428753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00" name="Straight Arrow Connector 199"/>
          <p:cNvCxnSpPr>
            <a:stCxn id="199" idx="6"/>
          </p:cNvCxnSpPr>
          <p:nvPr/>
        </p:nvCxnSpPr>
        <p:spPr>
          <a:xfrm flipV="1">
            <a:off x="5737855" y="3438434"/>
            <a:ext cx="357114" cy="2002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6066411" y="3327102"/>
            <a:ext cx="765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Severe</a:t>
            </a:r>
          </a:p>
        </p:txBody>
      </p:sp>
      <p:cxnSp>
        <p:nvCxnSpPr>
          <p:cNvPr id="202" name="Straight Arrow Connector 201"/>
          <p:cNvCxnSpPr>
            <a:stCxn id="199" idx="6"/>
          </p:cNvCxnSpPr>
          <p:nvPr/>
        </p:nvCxnSpPr>
        <p:spPr>
          <a:xfrm>
            <a:off x="5737855" y="3638642"/>
            <a:ext cx="357114" cy="163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6081972" y="3621942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Mild</a:t>
            </a:r>
          </a:p>
        </p:txBody>
      </p:sp>
      <p:sp>
        <p:nvSpPr>
          <p:cNvPr id="204" name="Oval 203"/>
          <p:cNvSpPr/>
          <p:nvPr/>
        </p:nvSpPr>
        <p:spPr>
          <a:xfrm>
            <a:off x="5304267" y="3997877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05" name="Straight Arrow Connector 204"/>
          <p:cNvCxnSpPr>
            <a:stCxn id="204" idx="6"/>
          </p:cNvCxnSpPr>
          <p:nvPr/>
        </p:nvCxnSpPr>
        <p:spPr>
          <a:xfrm flipV="1">
            <a:off x="5737855" y="4013878"/>
            <a:ext cx="347616" cy="193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6" name="TextBox 205"/>
          <p:cNvSpPr txBox="1"/>
          <p:nvPr/>
        </p:nvSpPr>
        <p:spPr>
          <a:xfrm>
            <a:off x="6078421" y="3862065"/>
            <a:ext cx="807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Severe</a:t>
            </a:r>
          </a:p>
        </p:txBody>
      </p:sp>
      <p:cxnSp>
        <p:nvCxnSpPr>
          <p:cNvPr id="207" name="Straight Arrow Connector 206"/>
          <p:cNvCxnSpPr>
            <a:stCxn id="204" idx="6"/>
          </p:cNvCxnSpPr>
          <p:nvPr/>
        </p:nvCxnSpPr>
        <p:spPr>
          <a:xfrm>
            <a:off x="5737855" y="4207767"/>
            <a:ext cx="388514" cy="179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6078421" y="4243385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Mild</a:t>
            </a:r>
          </a:p>
        </p:txBody>
      </p:sp>
      <p:sp>
        <p:nvSpPr>
          <p:cNvPr id="281" name="Oval 280"/>
          <p:cNvSpPr/>
          <p:nvPr/>
        </p:nvSpPr>
        <p:spPr>
          <a:xfrm>
            <a:off x="3410517" y="5416894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82" name="Straight Arrow Connector 281"/>
          <p:cNvCxnSpPr>
            <a:stCxn id="281" idx="6"/>
            <a:endCxn id="301" idx="1"/>
          </p:cNvCxnSpPr>
          <p:nvPr/>
        </p:nvCxnSpPr>
        <p:spPr>
          <a:xfrm>
            <a:off x="3844105" y="5626783"/>
            <a:ext cx="548242" cy="5408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>
            <a:stCxn id="281" idx="6"/>
            <a:endCxn id="286" idx="1"/>
          </p:cNvCxnSpPr>
          <p:nvPr/>
        </p:nvCxnSpPr>
        <p:spPr>
          <a:xfrm flipV="1">
            <a:off x="3844105" y="5044815"/>
            <a:ext cx="570798" cy="581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4" name="TextBox 283"/>
          <p:cNvSpPr txBox="1"/>
          <p:nvPr/>
        </p:nvSpPr>
        <p:spPr>
          <a:xfrm>
            <a:off x="3688345" y="5902085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Mild</a:t>
            </a:r>
          </a:p>
        </p:txBody>
      </p:sp>
      <p:sp>
        <p:nvSpPr>
          <p:cNvPr id="285" name="TextBox 284"/>
          <p:cNvSpPr txBox="1"/>
          <p:nvPr/>
        </p:nvSpPr>
        <p:spPr>
          <a:xfrm>
            <a:off x="3598825" y="5085918"/>
            <a:ext cx="748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Severe</a:t>
            </a:r>
          </a:p>
        </p:txBody>
      </p:sp>
      <p:sp>
        <p:nvSpPr>
          <p:cNvPr id="286" name="Rectangle 285"/>
          <p:cNvSpPr/>
          <p:nvPr/>
        </p:nvSpPr>
        <p:spPr>
          <a:xfrm>
            <a:off x="4414903" y="4827488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87" name="Straight Arrow Connector 286"/>
          <p:cNvCxnSpPr>
            <a:stCxn id="286" idx="3"/>
            <a:endCxn id="291" idx="2"/>
          </p:cNvCxnSpPr>
          <p:nvPr/>
        </p:nvCxnSpPr>
        <p:spPr>
          <a:xfrm flipV="1">
            <a:off x="4840427" y="4754417"/>
            <a:ext cx="462164" cy="290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8" name="TextBox 287"/>
          <p:cNvSpPr txBox="1"/>
          <p:nvPr/>
        </p:nvSpPr>
        <p:spPr>
          <a:xfrm>
            <a:off x="4772985" y="4664535"/>
            <a:ext cx="489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289" name="Straight Arrow Connector 288"/>
          <p:cNvCxnSpPr>
            <a:stCxn id="286" idx="3"/>
            <a:endCxn id="296" idx="2"/>
          </p:cNvCxnSpPr>
          <p:nvPr/>
        </p:nvCxnSpPr>
        <p:spPr>
          <a:xfrm>
            <a:off x="4840428" y="5044816"/>
            <a:ext cx="479233" cy="2591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0" name="TextBox 289"/>
          <p:cNvSpPr txBox="1"/>
          <p:nvPr/>
        </p:nvSpPr>
        <p:spPr>
          <a:xfrm>
            <a:off x="4825561" y="5237742"/>
            <a:ext cx="41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291" name="Oval 290"/>
          <p:cNvSpPr/>
          <p:nvPr/>
        </p:nvSpPr>
        <p:spPr>
          <a:xfrm>
            <a:off x="5302591" y="4544528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92" name="Straight Arrow Connector 291"/>
          <p:cNvCxnSpPr>
            <a:stCxn id="291" idx="6"/>
          </p:cNvCxnSpPr>
          <p:nvPr/>
        </p:nvCxnSpPr>
        <p:spPr>
          <a:xfrm flipV="1">
            <a:off x="5736179" y="4563595"/>
            <a:ext cx="345926" cy="1908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3" name="TextBox 292"/>
          <p:cNvSpPr txBox="1"/>
          <p:nvPr/>
        </p:nvSpPr>
        <p:spPr>
          <a:xfrm>
            <a:off x="6049321" y="4436540"/>
            <a:ext cx="78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Severe</a:t>
            </a:r>
          </a:p>
        </p:txBody>
      </p:sp>
      <p:cxnSp>
        <p:nvCxnSpPr>
          <p:cNvPr id="294" name="Straight Arrow Connector 293"/>
          <p:cNvCxnSpPr>
            <a:stCxn id="291" idx="6"/>
          </p:cNvCxnSpPr>
          <p:nvPr/>
        </p:nvCxnSpPr>
        <p:spPr>
          <a:xfrm>
            <a:off x="5736179" y="4754417"/>
            <a:ext cx="360464" cy="1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5" name="TextBox 294"/>
          <p:cNvSpPr txBox="1"/>
          <p:nvPr/>
        </p:nvSpPr>
        <p:spPr>
          <a:xfrm>
            <a:off x="6087972" y="4723441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Mild</a:t>
            </a:r>
          </a:p>
        </p:txBody>
      </p:sp>
      <p:sp>
        <p:nvSpPr>
          <p:cNvPr id="296" name="Oval 295"/>
          <p:cNvSpPr/>
          <p:nvPr/>
        </p:nvSpPr>
        <p:spPr>
          <a:xfrm>
            <a:off x="5319660" y="5094077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97" name="Straight Arrow Connector 296"/>
          <p:cNvCxnSpPr>
            <a:stCxn id="296" idx="6"/>
          </p:cNvCxnSpPr>
          <p:nvPr/>
        </p:nvCxnSpPr>
        <p:spPr>
          <a:xfrm flipV="1">
            <a:off x="5753249" y="5098988"/>
            <a:ext cx="343395" cy="204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8" name="TextBox 297"/>
          <p:cNvSpPr txBox="1"/>
          <p:nvPr/>
        </p:nvSpPr>
        <p:spPr>
          <a:xfrm>
            <a:off x="6064334" y="4997863"/>
            <a:ext cx="767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Severe</a:t>
            </a:r>
          </a:p>
        </p:txBody>
      </p:sp>
      <p:cxnSp>
        <p:nvCxnSpPr>
          <p:cNvPr id="299" name="Straight Arrow Connector 298"/>
          <p:cNvCxnSpPr>
            <a:stCxn id="296" idx="6"/>
          </p:cNvCxnSpPr>
          <p:nvPr/>
        </p:nvCxnSpPr>
        <p:spPr>
          <a:xfrm>
            <a:off x="5753248" y="5303966"/>
            <a:ext cx="353760" cy="138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0" name="TextBox 299"/>
          <p:cNvSpPr txBox="1"/>
          <p:nvPr/>
        </p:nvSpPr>
        <p:spPr>
          <a:xfrm>
            <a:off x="6090542" y="5289954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Mild</a:t>
            </a:r>
          </a:p>
        </p:txBody>
      </p:sp>
      <p:sp>
        <p:nvSpPr>
          <p:cNvPr id="301" name="Rectangle 300"/>
          <p:cNvSpPr/>
          <p:nvPr/>
        </p:nvSpPr>
        <p:spPr>
          <a:xfrm>
            <a:off x="4392347" y="5950322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02" name="Straight Arrow Connector 301"/>
          <p:cNvCxnSpPr>
            <a:stCxn id="301" idx="3"/>
            <a:endCxn id="306" idx="2"/>
          </p:cNvCxnSpPr>
          <p:nvPr/>
        </p:nvCxnSpPr>
        <p:spPr>
          <a:xfrm flipV="1">
            <a:off x="4817872" y="5852231"/>
            <a:ext cx="507933" cy="3154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3" name="TextBox 302"/>
          <p:cNvSpPr txBox="1"/>
          <p:nvPr/>
        </p:nvSpPr>
        <p:spPr>
          <a:xfrm>
            <a:off x="4773456" y="5741215"/>
            <a:ext cx="524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304" name="Straight Arrow Connector 303"/>
          <p:cNvCxnSpPr>
            <a:stCxn id="301" idx="3"/>
            <a:endCxn id="311" idx="2"/>
          </p:cNvCxnSpPr>
          <p:nvPr/>
        </p:nvCxnSpPr>
        <p:spPr>
          <a:xfrm>
            <a:off x="4817872" y="6167649"/>
            <a:ext cx="507933" cy="2537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5" name="TextBox 304"/>
          <p:cNvSpPr txBox="1"/>
          <p:nvPr/>
        </p:nvSpPr>
        <p:spPr>
          <a:xfrm>
            <a:off x="4803280" y="6346682"/>
            <a:ext cx="41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306" name="Oval 305"/>
          <p:cNvSpPr/>
          <p:nvPr/>
        </p:nvSpPr>
        <p:spPr>
          <a:xfrm>
            <a:off x="5325804" y="5642342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07" name="Straight Arrow Connector 306"/>
          <p:cNvCxnSpPr>
            <a:stCxn id="306" idx="6"/>
          </p:cNvCxnSpPr>
          <p:nvPr/>
        </p:nvCxnSpPr>
        <p:spPr>
          <a:xfrm flipV="1">
            <a:off x="5759392" y="5652023"/>
            <a:ext cx="357114" cy="2002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8" name="TextBox 307"/>
          <p:cNvSpPr txBox="1"/>
          <p:nvPr/>
        </p:nvSpPr>
        <p:spPr>
          <a:xfrm>
            <a:off x="6087947" y="5540691"/>
            <a:ext cx="797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Severe</a:t>
            </a:r>
          </a:p>
        </p:txBody>
      </p:sp>
      <p:cxnSp>
        <p:nvCxnSpPr>
          <p:cNvPr id="309" name="Straight Arrow Connector 308"/>
          <p:cNvCxnSpPr>
            <a:stCxn id="306" idx="6"/>
          </p:cNvCxnSpPr>
          <p:nvPr/>
        </p:nvCxnSpPr>
        <p:spPr>
          <a:xfrm>
            <a:off x="5759392" y="5852231"/>
            <a:ext cx="357114" cy="163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0" name="TextBox 309"/>
          <p:cNvSpPr txBox="1"/>
          <p:nvPr/>
        </p:nvSpPr>
        <p:spPr>
          <a:xfrm>
            <a:off x="6103509" y="5835531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Mild</a:t>
            </a:r>
          </a:p>
        </p:txBody>
      </p:sp>
      <p:sp>
        <p:nvSpPr>
          <p:cNvPr id="311" name="Oval 310"/>
          <p:cNvSpPr/>
          <p:nvPr/>
        </p:nvSpPr>
        <p:spPr>
          <a:xfrm>
            <a:off x="5325804" y="6211466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12" name="Straight Arrow Connector 311"/>
          <p:cNvCxnSpPr>
            <a:stCxn id="311" idx="6"/>
          </p:cNvCxnSpPr>
          <p:nvPr/>
        </p:nvCxnSpPr>
        <p:spPr>
          <a:xfrm flipV="1">
            <a:off x="5759392" y="6227467"/>
            <a:ext cx="347616" cy="193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3" name="TextBox 312"/>
          <p:cNvSpPr txBox="1"/>
          <p:nvPr/>
        </p:nvSpPr>
        <p:spPr>
          <a:xfrm>
            <a:off x="6099958" y="6075654"/>
            <a:ext cx="738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Severe</a:t>
            </a:r>
          </a:p>
        </p:txBody>
      </p:sp>
      <p:cxnSp>
        <p:nvCxnSpPr>
          <p:cNvPr id="314" name="Straight Arrow Connector 313"/>
          <p:cNvCxnSpPr>
            <a:stCxn id="311" idx="6"/>
          </p:cNvCxnSpPr>
          <p:nvPr/>
        </p:nvCxnSpPr>
        <p:spPr>
          <a:xfrm>
            <a:off x="5759392" y="6421356"/>
            <a:ext cx="388514" cy="179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5" name="TextBox 314"/>
          <p:cNvSpPr txBox="1"/>
          <p:nvPr/>
        </p:nvSpPr>
        <p:spPr>
          <a:xfrm>
            <a:off x="6099958" y="6456974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Mild</a:t>
            </a:r>
          </a:p>
        </p:txBody>
      </p:sp>
      <p:graphicFrame>
        <p:nvGraphicFramePr>
          <p:cNvPr id="319" name="Table 318"/>
          <p:cNvGraphicFramePr>
            <a:graphicFrameLocks noGrp="1"/>
          </p:cNvGraphicFramePr>
          <p:nvPr>
            <p:extLst/>
          </p:nvPr>
        </p:nvGraphicFramePr>
        <p:xfrm>
          <a:off x="6718344" y="1950379"/>
          <a:ext cx="3354747" cy="4686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2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182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1824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757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Loss of 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Damage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Activity 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57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57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57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57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57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57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57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57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57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757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757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757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757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757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757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7570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2115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Properly constructed influence diagrams and decision trees are isomorphic</a:t>
            </a:r>
          </a:p>
          <a:p>
            <a:pPr lvl="1"/>
            <a:r>
              <a:rPr lang="en-US" dirty="0"/>
              <a:t>It is possible to convert one into the other</a:t>
            </a:r>
          </a:p>
          <a:p>
            <a:r>
              <a:rPr lang="en-US" dirty="0"/>
              <a:t>Decision trees contain more detail but have a tendency to “explode” graphically</a:t>
            </a:r>
          </a:p>
          <a:p>
            <a:r>
              <a:rPr lang="en-US" dirty="0"/>
              <a:t>Each has advantages and disadvantages</a:t>
            </a:r>
          </a:p>
          <a:p>
            <a:pPr lvl="1"/>
            <a:r>
              <a:rPr lang="en-US" dirty="0"/>
              <a:t>Influence diagrams may be better for communicating with others</a:t>
            </a:r>
          </a:p>
          <a:p>
            <a:pPr lvl="1"/>
            <a:r>
              <a:rPr lang="en-US" dirty="0"/>
              <a:t>Decision trees may be better for detailed analysis like sensitivity analysis</a:t>
            </a:r>
          </a:p>
          <a:p>
            <a:r>
              <a:rPr lang="en-US" dirty="0"/>
              <a:t>One possible approach is to start with an influence diagram to explore the decision context and then convert it to a decision tree for detailed analysis</a:t>
            </a:r>
          </a:p>
        </p:txBody>
      </p:sp>
    </p:spTree>
    <p:extLst>
      <p:ext uri="{BB962C8B-B14F-4D97-AF65-F5344CB8AC3E}">
        <p14:creationId xmlns:p14="http://schemas.microsoft.com/office/powerpoint/2010/main" val="335928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the Decision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661902"/>
            <a:ext cx="10554574" cy="3636511"/>
          </a:xfrm>
        </p:spPr>
        <p:txBody>
          <a:bodyPr>
            <a:noAutofit/>
          </a:bodyPr>
          <a:lstStyle/>
          <a:p>
            <a:r>
              <a:rPr lang="en-US" sz="2200" dirty="0"/>
              <a:t>Major components:</a:t>
            </a:r>
          </a:p>
          <a:p>
            <a:pPr lvl="1"/>
            <a:r>
              <a:rPr lang="en-US" sz="2200" dirty="0"/>
              <a:t>Identify the relevant factors and relationships between them</a:t>
            </a:r>
          </a:p>
          <a:p>
            <a:pPr lvl="1"/>
            <a:r>
              <a:rPr lang="en-US" sz="2200" dirty="0"/>
              <a:t>Develop a model of the uncertainties involved</a:t>
            </a:r>
          </a:p>
          <a:p>
            <a:pPr lvl="1"/>
            <a:r>
              <a:rPr lang="en-US" sz="2200" dirty="0"/>
              <a:t>Develop a model of the decision maker(s) preferences</a:t>
            </a:r>
          </a:p>
          <a:p>
            <a:pPr lvl="1"/>
            <a:r>
              <a:rPr lang="en-US" sz="2200" dirty="0"/>
              <a:t>Evaluate each of the alternatives using the model</a:t>
            </a:r>
          </a:p>
          <a:p>
            <a:r>
              <a:rPr lang="en-US" sz="2200" u="sng" dirty="0"/>
              <a:t>The art of modeling is knowing what to simplify and how</a:t>
            </a:r>
          </a:p>
          <a:p>
            <a:r>
              <a:rPr lang="en-US" sz="2200" dirty="0"/>
              <a:t>The models don’t have to be mathematical, but mathematical models are more amenable to analysis</a:t>
            </a:r>
          </a:p>
          <a:p>
            <a:r>
              <a:rPr lang="en-US" sz="2200" dirty="0"/>
              <a:t>The majority of this course will be spent on modeling decisions and risks</a:t>
            </a:r>
          </a:p>
        </p:txBody>
      </p:sp>
    </p:spTree>
    <p:extLst>
      <p:ext uri="{BB962C8B-B14F-4D97-AF65-F5344CB8AC3E}">
        <p14:creationId xmlns:p14="http://schemas.microsoft.com/office/powerpoint/2010/main" val="15794594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decision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are a form of dynamic programming</a:t>
            </a:r>
          </a:p>
          <a:p>
            <a:r>
              <a:rPr lang="en-US" dirty="0"/>
              <a:t>They can be solved by “rolling back” the tree</a:t>
            </a:r>
          </a:p>
          <a:p>
            <a:r>
              <a:rPr lang="en-US" dirty="0"/>
              <a:t>This means starting at end of the tree and working back to the start</a:t>
            </a:r>
          </a:p>
          <a:p>
            <a:r>
              <a:rPr lang="en-US" dirty="0"/>
              <a:t>In other words, solve the last decision first for each possible situation</a:t>
            </a:r>
          </a:p>
          <a:p>
            <a:r>
              <a:rPr lang="en-US" dirty="0"/>
              <a:t>This determines the expected outcome for each of those situations</a:t>
            </a:r>
          </a:p>
          <a:p>
            <a:r>
              <a:rPr lang="en-US" dirty="0"/>
              <a:t>Repeat the process for the next to last decision and so on until you reach the first decision</a:t>
            </a:r>
          </a:p>
          <a:p>
            <a:r>
              <a:rPr lang="en-US" dirty="0"/>
              <a:t>The result will be an optimal policy for each possible path through the tree</a:t>
            </a:r>
          </a:p>
        </p:txBody>
      </p:sp>
    </p:spTree>
    <p:extLst>
      <p:ext uri="{BB962C8B-B14F-4D97-AF65-F5344CB8AC3E}">
        <p14:creationId xmlns:p14="http://schemas.microsoft.com/office/powerpoint/2010/main" val="20009371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ecision </a:t>
            </a:r>
            <a:r>
              <a:rPr lang="en-US" dirty="0"/>
              <a:t>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 decision tree is a decision support tool that uses a tree-like graph or model of decisions and their possible consequences, including chance event outcomes, resource costs, and utility.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C766701-7AB9-7747-8711-0DBE8E9A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979" y="4186947"/>
            <a:ext cx="2540000" cy="247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1EBD90D-78A6-7146-B4F8-60615D551093}"/>
              </a:ext>
            </a:extLst>
          </p:cNvPr>
          <p:cNvSpPr txBox="1"/>
          <p:nvPr/>
        </p:nvSpPr>
        <p:spPr>
          <a:xfrm>
            <a:off x="1524001" y="6503078"/>
            <a:ext cx="5109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What is a decision tree algorithm? – Dictionary - Wikipedia</a:t>
            </a:r>
          </a:p>
        </p:txBody>
      </p:sp>
    </p:spTree>
    <p:extLst>
      <p:ext uri="{BB962C8B-B14F-4D97-AF65-F5344CB8AC3E}">
        <p14:creationId xmlns:p14="http://schemas.microsoft.com/office/powerpoint/2010/main" val="11735885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Expected value is calculated as the sum of all possible values each multiplied by the probability of its occurrence.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Outcome: x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x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….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Probability: p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….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Value: x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1+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+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+ ….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62976" y="5347230"/>
            <a:ext cx="82965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Decision trees and expected values can serve as effective tools for your decision analysis.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6174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Invest in Technology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3315927" y="4267518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" name="Straight Arrow Connector 4"/>
          <p:cNvCxnSpPr>
            <a:stCxn id="4" idx="3"/>
            <a:endCxn id="6" idx="2"/>
          </p:cNvCxnSpPr>
          <p:nvPr/>
        </p:nvCxnSpPr>
        <p:spPr>
          <a:xfrm flipV="1">
            <a:off x="3741452" y="3435229"/>
            <a:ext cx="749215" cy="1049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490666" y="3225340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774197" y="1733124"/>
            <a:ext cx="1227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Invest in Technology?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86560" y="3643976"/>
            <a:ext cx="460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9" name="Straight Arrow Connector 8"/>
          <p:cNvCxnSpPr>
            <a:stCxn id="4" idx="3"/>
            <a:endCxn id="41" idx="2"/>
          </p:cNvCxnSpPr>
          <p:nvPr/>
        </p:nvCxnSpPr>
        <p:spPr>
          <a:xfrm>
            <a:off x="3741451" y="4484846"/>
            <a:ext cx="770752" cy="11639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27458" y="5107952"/>
            <a:ext cx="460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11" name="Straight Arrow Connector 10"/>
          <p:cNvCxnSpPr>
            <a:stCxn id="6" idx="6"/>
            <a:endCxn id="30" idx="1"/>
          </p:cNvCxnSpPr>
          <p:nvPr/>
        </p:nvCxnSpPr>
        <p:spPr>
          <a:xfrm>
            <a:off x="4924254" y="3435229"/>
            <a:ext cx="548242" cy="5408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17" idx="1"/>
          </p:cNvCxnSpPr>
          <p:nvPr/>
        </p:nvCxnSpPr>
        <p:spPr>
          <a:xfrm flipV="1">
            <a:off x="4924254" y="2853261"/>
            <a:ext cx="570798" cy="581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72785" y="1670817"/>
            <a:ext cx="1199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Market Performance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01319" y="3709570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78975" y="2894364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01910" y="1716326"/>
            <a:ext cx="11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Technical Performance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95052" y="2635934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945791" y="1838150"/>
            <a:ext cx="146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Commercialize?</a:t>
            </a:r>
          </a:p>
        </p:txBody>
      </p:sp>
      <p:cxnSp>
        <p:nvCxnSpPr>
          <p:cNvPr id="19" name="Straight Arrow Connector 18"/>
          <p:cNvCxnSpPr>
            <a:stCxn id="17" idx="3"/>
            <a:endCxn id="23" idx="2"/>
          </p:cNvCxnSpPr>
          <p:nvPr/>
        </p:nvCxnSpPr>
        <p:spPr>
          <a:xfrm flipV="1">
            <a:off x="5920576" y="2562863"/>
            <a:ext cx="462164" cy="290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53134" y="2472981"/>
            <a:ext cx="546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21" name="Straight Arrow Connector 20"/>
          <p:cNvCxnSpPr>
            <a:stCxn id="17" idx="3"/>
          </p:cNvCxnSpPr>
          <p:nvPr/>
        </p:nvCxnSpPr>
        <p:spPr>
          <a:xfrm>
            <a:off x="5920577" y="2853262"/>
            <a:ext cx="479233" cy="259151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05710" y="3046188"/>
            <a:ext cx="41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23" name="Oval 22"/>
          <p:cNvSpPr/>
          <p:nvPr/>
        </p:nvSpPr>
        <p:spPr>
          <a:xfrm>
            <a:off x="6382740" y="2352974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4" name="Straight Arrow Connector 23"/>
          <p:cNvCxnSpPr>
            <a:stCxn id="23" idx="6"/>
          </p:cNvCxnSpPr>
          <p:nvPr/>
        </p:nvCxnSpPr>
        <p:spPr>
          <a:xfrm flipV="1">
            <a:off x="6816328" y="2372041"/>
            <a:ext cx="345926" cy="1908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84253" y="2219553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$100</a:t>
            </a:r>
          </a:p>
        </p:txBody>
      </p:sp>
      <p:cxnSp>
        <p:nvCxnSpPr>
          <p:cNvPr id="26" name="Straight Arrow Connector 25"/>
          <p:cNvCxnSpPr>
            <a:stCxn id="23" idx="6"/>
          </p:cNvCxnSpPr>
          <p:nvPr/>
        </p:nvCxnSpPr>
        <p:spPr>
          <a:xfrm>
            <a:off x="6816328" y="2562863"/>
            <a:ext cx="360464" cy="1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472496" y="3758768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1" name="Straight Arrow Connector 30"/>
          <p:cNvCxnSpPr>
            <a:stCxn id="30" idx="3"/>
            <a:endCxn id="35" idx="2"/>
          </p:cNvCxnSpPr>
          <p:nvPr/>
        </p:nvCxnSpPr>
        <p:spPr>
          <a:xfrm flipV="1">
            <a:off x="5898021" y="3660677"/>
            <a:ext cx="507933" cy="3154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853605" y="3549661"/>
            <a:ext cx="485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33" name="Straight Arrow Connector 32"/>
          <p:cNvCxnSpPr>
            <a:stCxn id="30" idx="3"/>
          </p:cNvCxnSpPr>
          <p:nvPr/>
        </p:nvCxnSpPr>
        <p:spPr>
          <a:xfrm>
            <a:off x="5898021" y="3976095"/>
            <a:ext cx="507933" cy="253706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883429" y="4155128"/>
            <a:ext cx="41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35" name="Oval 34"/>
          <p:cNvSpPr/>
          <p:nvPr/>
        </p:nvSpPr>
        <p:spPr>
          <a:xfrm>
            <a:off x="6405953" y="3450788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6" name="Straight Arrow Connector 35"/>
          <p:cNvCxnSpPr>
            <a:stCxn id="35" idx="6"/>
          </p:cNvCxnSpPr>
          <p:nvPr/>
        </p:nvCxnSpPr>
        <p:spPr>
          <a:xfrm flipV="1">
            <a:off x="6839541" y="3460469"/>
            <a:ext cx="357114" cy="2002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5" idx="6"/>
          </p:cNvCxnSpPr>
          <p:nvPr/>
        </p:nvCxnSpPr>
        <p:spPr>
          <a:xfrm>
            <a:off x="6839541" y="3660677"/>
            <a:ext cx="357114" cy="163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4512203" y="5438929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42" name="Straight Arrow Connector 41"/>
          <p:cNvCxnSpPr>
            <a:stCxn id="41" idx="6"/>
            <a:endCxn id="57" idx="1"/>
          </p:cNvCxnSpPr>
          <p:nvPr/>
        </p:nvCxnSpPr>
        <p:spPr>
          <a:xfrm>
            <a:off x="4945791" y="5648818"/>
            <a:ext cx="548242" cy="5408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1" idx="6"/>
            <a:endCxn id="46" idx="1"/>
          </p:cNvCxnSpPr>
          <p:nvPr/>
        </p:nvCxnSpPr>
        <p:spPr>
          <a:xfrm flipV="1">
            <a:off x="4945791" y="5066850"/>
            <a:ext cx="570798" cy="581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691408" y="593713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700512" y="5107953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516589" y="4849523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47" name="Straight Arrow Connector 46"/>
          <p:cNvCxnSpPr>
            <a:stCxn id="46" idx="3"/>
            <a:endCxn id="51" idx="2"/>
          </p:cNvCxnSpPr>
          <p:nvPr/>
        </p:nvCxnSpPr>
        <p:spPr>
          <a:xfrm flipV="1">
            <a:off x="5942113" y="4776452"/>
            <a:ext cx="462164" cy="290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874671" y="4686570"/>
            <a:ext cx="501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49" name="Straight Arrow Connector 48"/>
          <p:cNvCxnSpPr>
            <a:stCxn id="46" idx="3"/>
          </p:cNvCxnSpPr>
          <p:nvPr/>
        </p:nvCxnSpPr>
        <p:spPr>
          <a:xfrm>
            <a:off x="5942114" y="5066851"/>
            <a:ext cx="479233" cy="259151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927247" y="5259777"/>
            <a:ext cx="41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51" name="Oval 50"/>
          <p:cNvSpPr/>
          <p:nvPr/>
        </p:nvSpPr>
        <p:spPr>
          <a:xfrm>
            <a:off x="6404277" y="4566563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2" name="Straight Arrow Connector 51"/>
          <p:cNvCxnSpPr>
            <a:stCxn id="51" idx="6"/>
          </p:cNvCxnSpPr>
          <p:nvPr/>
        </p:nvCxnSpPr>
        <p:spPr>
          <a:xfrm flipV="1">
            <a:off x="6837865" y="4585630"/>
            <a:ext cx="345926" cy="1908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1" idx="6"/>
          </p:cNvCxnSpPr>
          <p:nvPr/>
        </p:nvCxnSpPr>
        <p:spPr>
          <a:xfrm>
            <a:off x="6837865" y="4776452"/>
            <a:ext cx="360464" cy="1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494033" y="5972357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8" name="Straight Arrow Connector 57"/>
          <p:cNvCxnSpPr>
            <a:stCxn id="57" idx="3"/>
            <a:endCxn id="62" idx="2"/>
          </p:cNvCxnSpPr>
          <p:nvPr/>
        </p:nvCxnSpPr>
        <p:spPr>
          <a:xfrm flipV="1">
            <a:off x="5919558" y="5874266"/>
            <a:ext cx="507933" cy="3154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875142" y="5763250"/>
            <a:ext cx="536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60" name="Straight Arrow Connector 59"/>
          <p:cNvCxnSpPr>
            <a:stCxn id="57" idx="3"/>
          </p:cNvCxnSpPr>
          <p:nvPr/>
        </p:nvCxnSpPr>
        <p:spPr>
          <a:xfrm>
            <a:off x="5919558" y="6189684"/>
            <a:ext cx="507933" cy="253706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904966" y="6368717"/>
            <a:ext cx="41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62" name="Oval 61"/>
          <p:cNvSpPr/>
          <p:nvPr/>
        </p:nvSpPr>
        <p:spPr>
          <a:xfrm>
            <a:off x="6427490" y="5664377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63" name="Straight Arrow Connector 62"/>
          <p:cNvCxnSpPr>
            <a:stCxn id="62" idx="6"/>
          </p:cNvCxnSpPr>
          <p:nvPr/>
        </p:nvCxnSpPr>
        <p:spPr>
          <a:xfrm flipV="1">
            <a:off x="6861078" y="5674058"/>
            <a:ext cx="357114" cy="2002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2" idx="6"/>
          </p:cNvCxnSpPr>
          <p:nvPr/>
        </p:nvCxnSpPr>
        <p:spPr>
          <a:xfrm>
            <a:off x="6861078" y="5874266"/>
            <a:ext cx="357114" cy="163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7209893" y="2207474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7209893" y="2576262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261657" y="3349921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7261657" y="3718709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287917" y="4432127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7287917" y="4800915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7297339" y="554059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297339" y="5909386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7784253" y="2580720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$50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762565" y="3366977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$50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7762565" y="3728144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$-50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762565" y="442404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$100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7762565" y="4785215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$50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7366738" y="1710735"/>
            <a:ext cx="1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NPV of Future Profit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762565" y="553555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$50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7762565" y="5896725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$-50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6730417" y="2149417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749692" y="2709800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6813269" y="4360490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6816328" y="4913630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6762464" y="326071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0.3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6782086" y="3820523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0.7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816328" y="542034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0.3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803204" y="6043335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0.7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784253" y="2942951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$0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7795101" y="4042707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762565" y="5156539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$0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7762565" y="6304891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$0</a:t>
            </a:r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6414677" y="3103894"/>
            <a:ext cx="769115" cy="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V="1">
            <a:off x="6389324" y="4204080"/>
            <a:ext cx="769115" cy="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flipV="1">
            <a:off x="6399810" y="5305494"/>
            <a:ext cx="769115" cy="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flipV="1">
            <a:off x="6411966" y="6427927"/>
            <a:ext cx="769115" cy="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4983219" y="2805816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0.7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4986583" y="387505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0.3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4981171" y="4951232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4999898" y="6143025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5785571" y="2304699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$-10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5860214" y="3415981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$-10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860214" y="4539403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$-10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860465" y="5629353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$-10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3666035" y="345078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$-5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204733" y="6470112"/>
            <a:ext cx="4372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Assumption: All $ values are in present value</a:t>
            </a:r>
          </a:p>
        </p:txBody>
      </p:sp>
    </p:spTree>
    <p:extLst>
      <p:ext uri="{BB962C8B-B14F-4D97-AF65-F5344CB8AC3E}">
        <p14:creationId xmlns:p14="http://schemas.microsoft.com/office/powerpoint/2010/main" val="1835244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Invest in Technology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3315927" y="4267518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" name="Straight Arrow Connector 4"/>
          <p:cNvCxnSpPr>
            <a:stCxn id="4" idx="3"/>
            <a:endCxn id="6" idx="2"/>
          </p:cNvCxnSpPr>
          <p:nvPr/>
        </p:nvCxnSpPr>
        <p:spPr>
          <a:xfrm flipV="1">
            <a:off x="3741452" y="3435229"/>
            <a:ext cx="749215" cy="1049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490666" y="3225340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696705" y="1733124"/>
            <a:ext cx="1305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Invest in Technology?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86560" y="3643976"/>
            <a:ext cx="460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9" name="Straight Arrow Connector 8"/>
          <p:cNvCxnSpPr>
            <a:stCxn id="4" idx="3"/>
            <a:endCxn id="41" idx="2"/>
          </p:cNvCxnSpPr>
          <p:nvPr/>
        </p:nvCxnSpPr>
        <p:spPr>
          <a:xfrm>
            <a:off x="3741451" y="4484846"/>
            <a:ext cx="770752" cy="11639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27458" y="5107952"/>
            <a:ext cx="460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11" name="Straight Arrow Connector 10"/>
          <p:cNvCxnSpPr>
            <a:stCxn id="6" idx="6"/>
            <a:endCxn id="30" idx="1"/>
          </p:cNvCxnSpPr>
          <p:nvPr/>
        </p:nvCxnSpPr>
        <p:spPr>
          <a:xfrm>
            <a:off x="4924254" y="3435229"/>
            <a:ext cx="548242" cy="5408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17" idx="1"/>
          </p:cNvCxnSpPr>
          <p:nvPr/>
        </p:nvCxnSpPr>
        <p:spPr>
          <a:xfrm flipV="1">
            <a:off x="4924254" y="2853261"/>
            <a:ext cx="570798" cy="581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27919" y="1700647"/>
            <a:ext cx="1193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Market Performance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01319" y="3709570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78975" y="2894364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01910" y="1716326"/>
            <a:ext cx="11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Technical Performance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95052" y="2635934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089998" y="1838150"/>
            <a:ext cx="1321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Commercialize?</a:t>
            </a:r>
          </a:p>
        </p:txBody>
      </p:sp>
      <p:cxnSp>
        <p:nvCxnSpPr>
          <p:cNvPr id="19" name="Straight Arrow Connector 18"/>
          <p:cNvCxnSpPr>
            <a:stCxn id="17" idx="3"/>
            <a:endCxn id="23" idx="2"/>
          </p:cNvCxnSpPr>
          <p:nvPr/>
        </p:nvCxnSpPr>
        <p:spPr>
          <a:xfrm flipV="1">
            <a:off x="5920576" y="2562863"/>
            <a:ext cx="462164" cy="290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53134" y="2472981"/>
            <a:ext cx="415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21" name="Straight Arrow Connector 20"/>
          <p:cNvCxnSpPr>
            <a:stCxn id="17" idx="3"/>
          </p:cNvCxnSpPr>
          <p:nvPr/>
        </p:nvCxnSpPr>
        <p:spPr>
          <a:xfrm>
            <a:off x="5920577" y="2853262"/>
            <a:ext cx="479233" cy="259151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05710" y="3046188"/>
            <a:ext cx="41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23" name="Oval 22"/>
          <p:cNvSpPr/>
          <p:nvPr/>
        </p:nvSpPr>
        <p:spPr>
          <a:xfrm>
            <a:off x="6382740" y="2352974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4" name="Straight Arrow Connector 23"/>
          <p:cNvCxnSpPr>
            <a:stCxn id="23" idx="6"/>
          </p:cNvCxnSpPr>
          <p:nvPr/>
        </p:nvCxnSpPr>
        <p:spPr>
          <a:xfrm flipV="1">
            <a:off x="6816328" y="2372041"/>
            <a:ext cx="345926" cy="1908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84253" y="2219553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$100</a:t>
            </a:r>
          </a:p>
        </p:txBody>
      </p:sp>
      <p:cxnSp>
        <p:nvCxnSpPr>
          <p:cNvPr id="26" name="Straight Arrow Connector 25"/>
          <p:cNvCxnSpPr>
            <a:stCxn id="23" idx="6"/>
          </p:cNvCxnSpPr>
          <p:nvPr/>
        </p:nvCxnSpPr>
        <p:spPr>
          <a:xfrm>
            <a:off x="6816328" y="2562863"/>
            <a:ext cx="360464" cy="1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472496" y="3758768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1" name="Straight Arrow Connector 30"/>
          <p:cNvCxnSpPr>
            <a:stCxn id="30" idx="3"/>
            <a:endCxn id="35" idx="2"/>
          </p:cNvCxnSpPr>
          <p:nvPr/>
        </p:nvCxnSpPr>
        <p:spPr>
          <a:xfrm flipV="1">
            <a:off x="5898021" y="3660677"/>
            <a:ext cx="507933" cy="3154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853605" y="3549661"/>
            <a:ext cx="415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33" name="Straight Arrow Connector 32"/>
          <p:cNvCxnSpPr>
            <a:stCxn id="30" idx="3"/>
          </p:cNvCxnSpPr>
          <p:nvPr/>
        </p:nvCxnSpPr>
        <p:spPr>
          <a:xfrm>
            <a:off x="5898021" y="3976095"/>
            <a:ext cx="507933" cy="253706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883429" y="4155128"/>
            <a:ext cx="41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35" name="Oval 34"/>
          <p:cNvSpPr/>
          <p:nvPr/>
        </p:nvSpPr>
        <p:spPr>
          <a:xfrm>
            <a:off x="6405953" y="3450788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6" name="Straight Arrow Connector 35"/>
          <p:cNvCxnSpPr>
            <a:stCxn id="35" idx="6"/>
          </p:cNvCxnSpPr>
          <p:nvPr/>
        </p:nvCxnSpPr>
        <p:spPr>
          <a:xfrm flipV="1">
            <a:off x="6839541" y="3460469"/>
            <a:ext cx="357114" cy="2002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5" idx="6"/>
          </p:cNvCxnSpPr>
          <p:nvPr/>
        </p:nvCxnSpPr>
        <p:spPr>
          <a:xfrm>
            <a:off x="6839541" y="3660677"/>
            <a:ext cx="357114" cy="163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4512203" y="5438929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42" name="Straight Arrow Connector 41"/>
          <p:cNvCxnSpPr>
            <a:stCxn id="41" idx="6"/>
            <a:endCxn id="57" idx="1"/>
          </p:cNvCxnSpPr>
          <p:nvPr/>
        </p:nvCxnSpPr>
        <p:spPr>
          <a:xfrm>
            <a:off x="4945791" y="5648818"/>
            <a:ext cx="548242" cy="5408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1" idx="6"/>
            <a:endCxn id="46" idx="1"/>
          </p:cNvCxnSpPr>
          <p:nvPr/>
        </p:nvCxnSpPr>
        <p:spPr>
          <a:xfrm flipV="1">
            <a:off x="4945791" y="5066850"/>
            <a:ext cx="570798" cy="581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691408" y="593713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700512" y="5107953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516589" y="4849523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47" name="Straight Arrow Connector 46"/>
          <p:cNvCxnSpPr>
            <a:stCxn id="46" idx="3"/>
            <a:endCxn id="51" idx="2"/>
          </p:cNvCxnSpPr>
          <p:nvPr/>
        </p:nvCxnSpPr>
        <p:spPr>
          <a:xfrm flipV="1">
            <a:off x="5942113" y="4776452"/>
            <a:ext cx="462164" cy="290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874671" y="4686570"/>
            <a:ext cx="415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49" name="Straight Arrow Connector 48"/>
          <p:cNvCxnSpPr>
            <a:stCxn id="46" idx="3"/>
          </p:cNvCxnSpPr>
          <p:nvPr/>
        </p:nvCxnSpPr>
        <p:spPr>
          <a:xfrm>
            <a:off x="5942114" y="5066851"/>
            <a:ext cx="479233" cy="259151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927247" y="5259777"/>
            <a:ext cx="41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51" name="Oval 50"/>
          <p:cNvSpPr/>
          <p:nvPr/>
        </p:nvSpPr>
        <p:spPr>
          <a:xfrm>
            <a:off x="6404277" y="4566563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2" name="Straight Arrow Connector 51"/>
          <p:cNvCxnSpPr>
            <a:stCxn id="51" idx="6"/>
          </p:cNvCxnSpPr>
          <p:nvPr/>
        </p:nvCxnSpPr>
        <p:spPr>
          <a:xfrm flipV="1">
            <a:off x="6837865" y="4585630"/>
            <a:ext cx="345926" cy="1908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1" idx="6"/>
          </p:cNvCxnSpPr>
          <p:nvPr/>
        </p:nvCxnSpPr>
        <p:spPr>
          <a:xfrm>
            <a:off x="6837865" y="4776452"/>
            <a:ext cx="360464" cy="138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494033" y="5972357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8" name="Straight Arrow Connector 57"/>
          <p:cNvCxnSpPr>
            <a:stCxn id="57" idx="3"/>
            <a:endCxn id="62" idx="2"/>
          </p:cNvCxnSpPr>
          <p:nvPr/>
        </p:nvCxnSpPr>
        <p:spPr>
          <a:xfrm flipV="1">
            <a:off x="5919558" y="5874266"/>
            <a:ext cx="507933" cy="3154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875142" y="5763250"/>
            <a:ext cx="415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60" name="Straight Arrow Connector 59"/>
          <p:cNvCxnSpPr>
            <a:stCxn id="57" idx="3"/>
          </p:cNvCxnSpPr>
          <p:nvPr/>
        </p:nvCxnSpPr>
        <p:spPr>
          <a:xfrm>
            <a:off x="5919558" y="6189684"/>
            <a:ext cx="507933" cy="253706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904966" y="6368717"/>
            <a:ext cx="41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62" name="Oval 61"/>
          <p:cNvSpPr/>
          <p:nvPr/>
        </p:nvSpPr>
        <p:spPr>
          <a:xfrm>
            <a:off x="6427490" y="5664377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63" name="Straight Arrow Connector 62"/>
          <p:cNvCxnSpPr>
            <a:stCxn id="62" idx="6"/>
          </p:cNvCxnSpPr>
          <p:nvPr/>
        </p:nvCxnSpPr>
        <p:spPr>
          <a:xfrm flipV="1">
            <a:off x="6861078" y="5674058"/>
            <a:ext cx="357114" cy="2002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2" idx="6"/>
          </p:cNvCxnSpPr>
          <p:nvPr/>
        </p:nvCxnSpPr>
        <p:spPr>
          <a:xfrm>
            <a:off x="6861078" y="5874266"/>
            <a:ext cx="357114" cy="1634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7209893" y="2207474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7209893" y="2576262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261657" y="3349921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7261657" y="3718709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287917" y="4432127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7287917" y="4800915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7297339" y="554059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297339" y="5909386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7784253" y="2580720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$50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762565" y="3366977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$50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7762565" y="3728144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$-50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762565" y="442404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$100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7762565" y="4785215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$50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7366738" y="1710735"/>
            <a:ext cx="1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NPV of Future Profit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762565" y="553555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$50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7762565" y="5896725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$-50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6730417" y="2149417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749692" y="2709800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6813269" y="4360490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6816328" y="4913630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6762464" y="326071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0.3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6782086" y="3820523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0.7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816328" y="542034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0.3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803204" y="6043335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0.7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784253" y="2942951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$0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7795101" y="4042707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762565" y="5156539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$0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7762565" y="6304891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$0</a:t>
            </a:r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6414677" y="3103894"/>
            <a:ext cx="769115" cy="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V="1">
            <a:off x="6389324" y="4204080"/>
            <a:ext cx="769115" cy="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flipV="1">
            <a:off x="6399810" y="5305494"/>
            <a:ext cx="769115" cy="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flipV="1">
            <a:off x="6411966" y="6427927"/>
            <a:ext cx="769115" cy="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4983219" y="2805816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0.7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4986583" y="387505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0.3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4981171" y="4951232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4999898" y="6143025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5640096" y="2297027"/>
            <a:ext cx="925068" cy="28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$-10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5860214" y="3415981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$-10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860214" y="4539403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$-10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860465" y="5629353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$-10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3666035" y="345078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$-5</a:t>
            </a:r>
          </a:p>
        </p:txBody>
      </p:sp>
      <p:sp>
        <p:nvSpPr>
          <p:cNvPr id="3" name="Rectangle 2"/>
          <p:cNvSpPr/>
          <p:nvPr/>
        </p:nvSpPr>
        <p:spPr>
          <a:xfrm>
            <a:off x="6343183" y="1700647"/>
            <a:ext cx="2198562" cy="494506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624862" y="2708062"/>
            <a:ext cx="1942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Calculate the expected values of the outcomes </a:t>
            </a:r>
          </a:p>
        </p:txBody>
      </p:sp>
    </p:spTree>
    <p:extLst>
      <p:ext uri="{BB962C8B-B14F-4D97-AF65-F5344CB8AC3E}">
        <p14:creationId xmlns:p14="http://schemas.microsoft.com/office/powerpoint/2010/main" val="7215873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Invest in Technology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3315927" y="4267518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" name="Straight Arrow Connector 4"/>
          <p:cNvCxnSpPr>
            <a:stCxn id="4" idx="3"/>
            <a:endCxn id="6" idx="2"/>
          </p:cNvCxnSpPr>
          <p:nvPr/>
        </p:nvCxnSpPr>
        <p:spPr>
          <a:xfrm flipV="1">
            <a:off x="3741452" y="3435229"/>
            <a:ext cx="749215" cy="1049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490666" y="3225340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588217" y="1733124"/>
            <a:ext cx="1413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Invest in Technology?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86560" y="3643976"/>
            <a:ext cx="460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9" name="Straight Arrow Connector 8"/>
          <p:cNvCxnSpPr>
            <a:stCxn id="4" idx="3"/>
            <a:endCxn id="41" idx="2"/>
          </p:cNvCxnSpPr>
          <p:nvPr/>
        </p:nvCxnSpPr>
        <p:spPr>
          <a:xfrm>
            <a:off x="3741451" y="4484846"/>
            <a:ext cx="770752" cy="11639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27458" y="5107952"/>
            <a:ext cx="460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11" name="Straight Arrow Connector 10"/>
          <p:cNvCxnSpPr>
            <a:stCxn id="6" idx="6"/>
            <a:endCxn id="30" idx="1"/>
          </p:cNvCxnSpPr>
          <p:nvPr/>
        </p:nvCxnSpPr>
        <p:spPr>
          <a:xfrm>
            <a:off x="4924254" y="3435229"/>
            <a:ext cx="548242" cy="5408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17" idx="1"/>
          </p:cNvCxnSpPr>
          <p:nvPr/>
        </p:nvCxnSpPr>
        <p:spPr>
          <a:xfrm flipV="1">
            <a:off x="4924254" y="2853261"/>
            <a:ext cx="570798" cy="581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27919" y="1700647"/>
            <a:ext cx="1042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EV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01319" y="3709570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78975" y="2894364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01910" y="1716326"/>
            <a:ext cx="1149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Technical Performance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95052" y="2635934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089998" y="1838150"/>
            <a:ext cx="1475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Commercialize?</a:t>
            </a:r>
          </a:p>
        </p:txBody>
      </p:sp>
      <p:cxnSp>
        <p:nvCxnSpPr>
          <p:cNvPr id="19" name="Straight Arrow Connector 18"/>
          <p:cNvCxnSpPr>
            <a:stCxn id="17" idx="3"/>
          </p:cNvCxnSpPr>
          <p:nvPr/>
        </p:nvCxnSpPr>
        <p:spPr>
          <a:xfrm flipV="1">
            <a:off x="5920576" y="2562863"/>
            <a:ext cx="462164" cy="29039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53134" y="2472981"/>
            <a:ext cx="544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21" name="Straight Arrow Connector 20"/>
          <p:cNvCxnSpPr>
            <a:stCxn id="17" idx="3"/>
          </p:cNvCxnSpPr>
          <p:nvPr/>
        </p:nvCxnSpPr>
        <p:spPr>
          <a:xfrm>
            <a:off x="5920577" y="2853262"/>
            <a:ext cx="479233" cy="2591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05710" y="3046188"/>
            <a:ext cx="41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472496" y="3758768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1" name="Straight Arrow Connector 30"/>
          <p:cNvCxnSpPr>
            <a:stCxn id="30" idx="3"/>
          </p:cNvCxnSpPr>
          <p:nvPr/>
        </p:nvCxnSpPr>
        <p:spPr>
          <a:xfrm flipV="1">
            <a:off x="5898021" y="3660677"/>
            <a:ext cx="507933" cy="3154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853605" y="3549661"/>
            <a:ext cx="5440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33" name="Straight Arrow Connector 32"/>
          <p:cNvCxnSpPr>
            <a:stCxn id="30" idx="3"/>
          </p:cNvCxnSpPr>
          <p:nvPr/>
        </p:nvCxnSpPr>
        <p:spPr>
          <a:xfrm>
            <a:off x="5898021" y="3976095"/>
            <a:ext cx="507933" cy="25370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883429" y="4155128"/>
            <a:ext cx="41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41" name="Oval 40"/>
          <p:cNvSpPr/>
          <p:nvPr/>
        </p:nvSpPr>
        <p:spPr>
          <a:xfrm>
            <a:off x="4512203" y="5438929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42" name="Straight Arrow Connector 41"/>
          <p:cNvCxnSpPr>
            <a:stCxn id="41" idx="6"/>
            <a:endCxn id="57" idx="1"/>
          </p:cNvCxnSpPr>
          <p:nvPr/>
        </p:nvCxnSpPr>
        <p:spPr>
          <a:xfrm>
            <a:off x="4945791" y="5648818"/>
            <a:ext cx="548242" cy="5408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1" idx="6"/>
            <a:endCxn id="46" idx="1"/>
          </p:cNvCxnSpPr>
          <p:nvPr/>
        </p:nvCxnSpPr>
        <p:spPr>
          <a:xfrm flipV="1">
            <a:off x="4945791" y="5066850"/>
            <a:ext cx="570798" cy="581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691408" y="593713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700512" y="5107953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516589" y="4849523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47" name="Straight Arrow Connector 46"/>
          <p:cNvCxnSpPr>
            <a:stCxn id="46" idx="3"/>
          </p:cNvCxnSpPr>
          <p:nvPr/>
        </p:nvCxnSpPr>
        <p:spPr>
          <a:xfrm flipV="1">
            <a:off x="5942113" y="4776452"/>
            <a:ext cx="462164" cy="29039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874671" y="4686570"/>
            <a:ext cx="552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49" name="Straight Arrow Connector 48"/>
          <p:cNvCxnSpPr>
            <a:stCxn id="46" idx="3"/>
          </p:cNvCxnSpPr>
          <p:nvPr/>
        </p:nvCxnSpPr>
        <p:spPr>
          <a:xfrm>
            <a:off x="5942114" y="5066851"/>
            <a:ext cx="479233" cy="2591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927247" y="5259777"/>
            <a:ext cx="41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494033" y="5972357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8" name="Straight Arrow Connector 57"/>
          <p:cNvCxnSpPr>
            <a:stCxn id="57" idx="3"/>
          </p:cNvCxnSpPr>
          <p:nvPr/>
        </p:nvCxnSpPr>
        <p:spPr>
          <a:xfrm flipV="1">
            <a:off x="5919558" y="5874266"/>
            <a:ext cx="507933" cy="3154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875142" y="5763250"/>
            <a:ext cx="469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60" name="Straight Arrow Connector 59"/>
          <p:cNvCxnSpPr>
            <a:stCxn id="57" idx="3"/>
          </p:cNvCxnSpPr>
          <p:nvPr/>
        </p:nvCxnSpPr>
        <p:spPr>
          <a:xfrm>
            <a:off x="5919558" y="6189684"/>
            <a:ext cx="507933" cy="25370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904966" y="6368717"/>
            <a:ext cx="41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4983219" y="2805816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0.7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4986583" y="387505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0.3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4981171" y="4951232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4999898" y="6143025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5785571" y="2304699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$-10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5860214" y="3415981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$-10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860214" y="4539403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$-10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860465" y="5629353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$-10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3666035" y="345078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$-5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377580" y="2415697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$ 75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419497" y="2976029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$ 0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429215" y="3549661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$-20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471132" y="4109993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$ 0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419497" y="4673300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$ 75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61414" y="5233632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$ 0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471132" y="5807264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$-20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513049" y="6367596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$ 0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5329361" y="2304698"/>
            <a:ext cx="1614939" cy="4361258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7109992" y="2261356"/>
            <a:ext cx="1942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Select the best option at each decision node</a:t>
            </a:r>
          </a:p>
        </p:txBody>
      </p:sp>
    </p:spTree>
    <p:extLst>
      <p:ext uri="{BB962C8B-B14F-4D97-AF65-F5344CB8AC3E}">
        <p14:creationId xmlns:p14="http://schemas.microsoft.com/office/powerpoint/2010/main" val="27139517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Invest in Technology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3315927" y="4267518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" name="Straight Arrow Connector 4"/>
          <p:cNvCxnSpPr>
            <a:stCxn id="4" idx="3"/>
            <a:endCxn id="6" idx="2"/>
          </p:cNvCxnSpPr>
          <p:nvPr/>
        </p:nvCxnSpPr>
        <p:spPr>
          <a:xfrm flipV="1">
            <a:off x="3741452" y="3435229"/>
            <a:ext cx="749215" cy="1049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490666" y="3225340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603715" y="1733124"/>
            <a:ext cx="1398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Invest in Technology?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86560" y="3643976"/>
            <a:ext cx="460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9" name="Straight Arrow Connector 8"/>
          <p:cNvCxnSpPr>
            <a:stCxn id="4" idx="3"/>
            <a:endCxn id="41" idx="2"/>
          </p:cNvCxnSpPr>
          <p:nvPr/>
        </p:nvCxnSpPr>
        <p:spPr>
          <a:xfrm>
            <a:off x="3741451" y="4484846"/>
            <a:ext cx="770752" cy="11639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27458" y="5107952"/>
            <a:ext cx="460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11" name="Straight Arrow Connector 10"/>
          <p:cNvCxnSpPr>
            <a:stCxn id="6" idx="6"/>
          </p:cNvCxnSpPr>
          <p:nvPr/>
        </p:nvCxnSpPr>
        <p:spPr>
          <a:xfrm>
            <a:off x="4924254" y="3435229"/>
            <a:ext cx="548242" cy="5408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</p:cNvCxnSpPr>
          <p:nvPr/>
        </p:nvCxnSpPr>
        <p:spPr>
          <a:xfrm flipV="1">
            <a:off x="4924254" y="2853261"/>
            <a:ext cx="570798" cy="581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01319" y="3709570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78975" y="2894364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54502" y="1716326"/>
            <a:ext cx="1204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Technical Performance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89998" y="1838150"/>
            <a:ext cx="1200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NPV</a:t>
            </a:r>
          </a:p>
        </p:txBody>
      </p:sp>
      <p:sp>
        <p:nvSpPr>
          <p:cNvPr id="41" name="Oval 40"/>
          <p:cNvSpPr/>
          <p:nvPr/>
        </p:nvSpPr>
        <p:spPr>
          <a:xfrm>
            <a:off x="4512203" y="5438929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42" name="Straight Arrow Connector 41"/>
          <p:cNvCxnSpPr>
            <a:stCxn id="41" idx="6"/>
          </p:cNvCxnSpPr>
          <p:nvPr/>
        </p:nvCxnSpPr>
        <p:spPr>
          <a:xfrm>
            <a:off x="4945791" y="5648818"/>
            <a:ext cx="548242" cy="5408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1" idx="6"/>
          </p:cNvCxnSpPr>
          <p:nvPr/>
        </p:nvCxnSpPr>
        <p:spPr>
          <a:xfrm flipV="1">
            <a:off x="4945791" y="5066850"/>
            <a:ext cx="570798" cy="5819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691408" y="593713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700512" y="5107953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4983219" y="2805816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0.7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4986583" y="387505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0.3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4981171" y="4951232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4999898" y="6143025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3666035" y="345078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$-5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365685" y="2500829"/>
            <a:ext cx="1614939" cy="417081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5427825" y="2722063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$ 65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56109" y="3798802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$ 0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490515" y="494587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$ 65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463543" y="6076717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$ 0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259679" y="2432699"/>
            <a:ext cx="1942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Calculate the expected values of the outcomes </a:t>
            </a:r>
          </a:p>
        </p:txBody>
      </p:sp>
    </p:spTree>
    <p:extLst>
      <p:ext uri="{BB962C8B-B14F-4D97-AF65-F5344CB8AC3E}">
        <p14:creationId xmlns:p14="http://schemas.microsoft.com/office/powerpoint/2010/main" val="9684963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Invest in Technology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3315927" y="4267518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" name="Straight Arrow Connector 4"/>
          <p:cNvCxnSpPr>
            <a:stCxn id="4" idx="3"/>
          </p:cNvCxnSpPr>
          <p:nvPr/>
        </p:nvCxnSpPr>
        <p:spPr>
          <a:xfrm flipV="1">
            <a:off x="3741452" y="3435229"/>
            <a:ext cx="749215" cy="104961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11429" y="1733124"/>
            <a:ext cx="1277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Invest in Technology?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86560" y="3643976"/>
            <a:ext cx="460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3741451" y="4484846"/>
            <a:ext cx="770752" cy="11639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27458" y="5107952"/>
            <a:ext cx="460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88453" y="1828822"/>
            <a:ext cx="997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EV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3666035" y="345078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232348" y="3081456"/>
            <a:ext cx="1942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Select the best option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83132" y="3275742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$ 45.5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54769" y="5510319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$26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26507" y="5595617"/>
            <a:ext cx="3714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should invest in the technology for an expected NPV of $40.5</a:t>
            </a:r>
          </a:p>
        </p:txBody>
      </p:sp>
    </p:spTree>
    <p:extLst>
      <p:ext uri="{BB962C8B-B14F-4D97-AF65-F5344CB8AC3E}">
        <p14:creationId xmlns:p14="http://schemas.microsoft.com/office/powerpoint/2010/main" val="3925224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Optimal Policy</a:t>
            </a:r>
          </a:p>
        </p:txBody>
      </p:sp>
      <p:sp>
        <p:nvSpPr>
          <p:cNvPr id="4" name="Rectangle 3"/>
          <p:cNvSpPr/>
          <p:nvPr/>
        </p:nvSpPr>
        <p:spPr>
          <a:xfrm>
            <a:off x="3315927" y="4267518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" name="Straight Arrow Connector 4"/>
          <p:cNvCxnSpPr>
            <a:stCxn id="4" idx="3"/>
            <a:endCxn id="6" idx="2"/>
          </p:cNvCxnSpPr>
          <p:nvPr/>
        </p:nvCxnSpPr>
        <p:spPr>
          <a:xfrm flipV="1">
            <a:off x="3741452" y="3435229"/>
            <a:ext cx="749215" cy="104961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490666" y="3225340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911430" y="1733124"/>
            <a:ext cx="109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Invest in Technology?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86560" y="3643976"/>
            <a:ext cx="460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9" name="Straight Arrow Connector 8"/>
          <p:cNvCxnSpPr>
            <a:stCxn id="4" idx="3"/>
            <a:endCxn id="41" idx="2"/>
          </p:cNvCxnSpPr>
          <p:nvPr/>
        </p:nvCxnSpPr>
        <p:spPr>
          <a:xfrm>
            <a:off x="3741451" y="4484846"/>
            <a:ext cx="770752" cy="116397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27458" y="5107952"/>
            <a:ext cx="460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11" name="Straight Arrow Connector 10"/>
          <p:cNvCxnSpPr>
            <a:stCxn id="6" idx="6"/>
            <a:endCxn id="30" idx="1"/>
          </p:cNvCxnSpPr>
          <p:nvPr/>
        </p:nvCxnSpPr>
        <p:spPr>
          <a:xfrm>
            <a:off x="4924254" y="3435229"/>
            <a:ext cx="548242" cy="54086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17" idx="1"/>
          </p:cNvCxnSpPr>
          <p:nvPr/>
        </p:nvCxnSpPr>
        <p:spPr>
          <a:xfrm flipV="1">
            <a:off x="4924254" y="2853261"/>
            <a:ext cx="570798" cy="58196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27919" y="1700647"/>
            <a:ext cx="1042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Market Performance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01319" y="3709570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78975" y="2894364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54502" y="1716326"/>
            <a:ext cx="997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Technical Performance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95052" y="2635934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089998" y="1838150"/>
            <a:ext cx="1200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Commercialize?</a:t>
            </a:r>
          </a:p>
        </p:txBody>
      </p:sp>
      <p:cxnSp>
        <p:nvCxnSpPr>
          <p:cNvPr id="19" name="Straight Arrow Connector 18"/>
          <p:cNvCxnSpPr>
            <a:stCxn id="17" idx="3"/>
            <a:endCxn id="23" idx="2"/>
          </p:cNvCxnSpPr>
          <p:nvPr/>
        </p:nvCxnSpPr>
        <p:spPr>
          <a:xfrm flipV="1">
            <a:off x="5920576" y="2562863"/>
            <a:ext cx="462164" cy="29039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53134" y="2472981"/>
            <a:ext cx="415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21" name="Straight Arrow Connector 20"/>
          <p:cNvCxnSpPr>
            <a:stCxn id="17" idx="3"/>
          </p:cNvCxnSpPr>
          <p:nvPr/>
        </p:nvCxnSpPr>
        <p:spPr>
          <a:xfrm>
            <a:off x="5920577" y="2853262"/>
            <a:ext cx="479233" cy="25915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05710" y="3046188"/>
            <a:ext cx="41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23" name="Oval 22"/>
          <p:cNvSpPr/>
          <p:nvPr/>
        </p:nvSpPr>
        <p:spPr>
          <a:xfrm>
            <a:off x="6382740" y="2352974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4" name="Straight Arrow Connector 23"/>
          <p:cNvCxnSpPr>
            <a:stCxn id="23" idx="6"/>
          </p:cNvCxnSpPr>
          <p:nvPr/>
        </p:nvCxnSpPr>
        <p:spPr>
          <a:xfrm flipV="1">
            <a:off x="6816328" y="2372041"/>
            <a:ext cx="345926" cy="19082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84253" y="2219553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$100</a:t>
            </a:r>
          </a:p>
        </p:txBody>
      </p:sp>
      <p:cxnSp>
        <p:nvCxnSpPr>
          <p:cNvPr id="26" name="Straight Arrow Connector 25"/>
          <p:cNvCxnSpPr>
            <a:stCxn id="23" idx="6"/>
          </p:cNvCxnSpPr>
          <p:nvPr/>
        </p:nvCxnSpPr>
        <p:spPr>
          <a:xfrm>
            <a:off x="6816328" y="2562863"/>
            <a:ext cx="360464" cy="13800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472496" y="3758768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1" name="Straight Arrow Connector 30"/>
          <p:cNvCxnSpPr>
            <a:stCxn id="30" idx="3"/>
            <a:endCxn id="35" idx="2"/>
          </p:cNvCxnSpPr>
          <p:nvPr/>
        </p:nvCxnSpPr>
        <p:spPr>
          <a:xfrm flipV="1">
            <a:off x="5898021" y="3660677"/>
            <a:ext cx="507933" cy="31541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853605" y="3549661"/>
            <a:ext cx="415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33" name="Straight Arrow Connector 32"/>
          <p:cNvCxnSpPr>
            <a:stCxn id="30" idx="3"/>
          </p:cNvCxnSpPr>
          <p:nvPr/>
        </p:nvCxnSpPr>
        <p:spPr>
          <a:xfrm>
            <a:off x="5898021" y="3976095"/>
            <a:ext cx="507933" cy="253706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883429" y="4155128"/>
            <a:ext cx="41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35" name="Oval 34"/>
          <p:cNvSpPr/>
          <p:nvPr/>
        </p:nvSpPr>
        <p:spPr>
          <a:xfrm>
            <a:off x="6405953" y="3450788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6" name="Straight Arrow Connector 35"/>
          <p:cNvCxnSpPr>
            <a:stCxn id="35" idx="6"/>
          </p:cNvCxnSpPr>
          <p:nvPr/>
        </p:nvCxnSpPr>
        <p:spPr>
          <a:xfrm flipV="1">
            <a:off x="6839541" y="3460469"/>
            <a:ext cx="357114" cy="20020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5" idx="6"/>
          </p:cNvCxnSpPr>
          <p:nvPr/>
        </p:nvCxnSpPr>
        <p:spPr>
          <a:xfrm>
            <a:off x="6839541" y="3660677"/>
            <a:ext cx="357114" cy="16342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4512203" y="5438929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42" name="Straight Arrow Connector 41"/>
          <p:cNvCxnSpPr>
            <a:stCxn id="41" idx="6"/>
            <a:endCxn id="57" idx="1"/>
          </p:cNvCxnSpPr>
          <p:nvPr/>
        </p:nvCxnSpPr>
        <p:spPr>
          <a:xfrm>
            <a:off x="4945791" y="5648818"/>
            <a:ext cx="548242" cy="54086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1" idx="6"/>
            <a:endCxn id="46" idx="1"/>
          </p:cNvCxnSpPr>
          <p:nvPr/>
        </p:nvCxnSpPr>
        <p:spPr>
          <a:xfrm flipV="1">
            <a:off x="4945791" y="5066850"/>
            <a:ext cx="570798" cy="58196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691408" y="593713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700512" y="5107953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516589" y="4849523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47" name="Straight Arrow Connector 46"/>
          <p:cNvCxnSpPr>
            <a:stCxn id="46" idx="3"/>
            <a:endCxn id="51" idx="2"/>
          </p:cNvCxnSpPr>
          <p:nvPr/>
        </p:nvCxnSpPr>
        <p:spPr>
          <a:xfrm flipV="1">
            <a:off x="5942113" y="4776452"/>
            <a:ext cx="462164" cy="29039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874671" y="4686570"/>
            <a:ext cx="415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49" name="Straight Arrow Connector 48"/>
          <p:cNvCxnSpPr>
            <a:stCxn id="46" idx="3"/>
          </p:cNvCxnSpPr>
          <p:nvPr/>
        </p:nvCxnSpPr>
        <p:spPr>
          <a:xfrm>
            <a:off x="5942114" y="5066851"/>
            <a:ext cx="479233" cy="25915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927247" y="5259777"/>
            <a:ext cx="41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51" name="Oval 50"/>
          <p:cNvSpPr/>
          <p:nvPr/>
        </p:nvSpPr>
        <p:spPr>
          <a:xfrm>
            <a:off x="6404277" y="4566563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2" name="Straight Arrow Connector 51"/>
          <p:cNvCxnSpPr>
            <a:stCxn id="51" idx="6"/>
          </p:cNvCxnSpPr>
          <p:nvPr/>
        </p:nvCxnSpPr>
        <p:spPr>
          <a:xfrm flipV="1">
            <a:off x="6837865" y="4585630"/>
            <a:ext cx="345926" cy="19082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51" idx="6"/>
          </p:cNvCxnSpPr>
          <p:nvPr/>
        </p:nvCxnSpPr>
        <p:spPr>
          <a:xfrm>
            <a:off x="6837865" y="4776452"/>
            <a:ext cx="360464" cy="13800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494033" y="5972357"/>
            <a:ext cx="425524" cy="434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8" name="Straight Arrow Connector 57"/>
          <p:cNvCxnSpPr>
            <a:stCxn id="57" idx="3"/>
            <a:endCxn id="62" idx="2"/>
          </p:cNvCxnSpPr>
          <p:nvPr/>
        </p:nvCxnSpPr>
        <p:spPr>
          <a:xfrm flipV="1">
            <a:off x="5919558" y="5874266"/>
            <a:ext cx="507933" cy="31541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875142" y="5763250"/>
            <a:ext cx="415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cxnSp>
        <p:nvCxnSpPr>
          <p:cNvPr id="60" name="Straight Arrow Connector 59"/>
          <p:cNvCxnSpPr>
            <a:stCxn id="57" idx="3"/>
          </p:cNvCxnSpPr>
          <p:nvPr/>
        </p:nvCxnSpPr>
        <p:spPr>
          <a:xfrm>
            <a:off x="5919558" y="6189684"/>
            <a:ext cx="507933" cy="253706"/>
          </a:xfrm>
          <a:prstGeom prst="straightConnector1">
            <a:avLst/>
          </a:prstGeom>
          <a:ln>
            <a:solidFill>
              <a:srgbClr val="0070C0"/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904966" y="6368717"/>
            <a:ext cx="41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sp>
        <p:nvSpPr>
          <p:cNvPr id="62" name="Oval 61"/>
          <p:cNvSpPr/>
          <p:nvPr/>
        </p:nvSpPr>
        <p:spPr>
          <a:xfrm>
            <a:off x="6427490" y="5664377"/>
            <a:ext cx="433588" cy="41977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63" name="Straight Arrow Connector 62"/>
          <p:cNvCxnSpPr>
            <a:stCxn id="62" idx="6"/>
          </p:cNvCxnSpPr>
          <p:nvPr/>
        </p:nvCxnSpPr>
        <p:spPr>
          <a:xfrm flipV="1">
            <a:off x="6861078" y="5674058"/>
            <a:ext cx="357114" cy="20020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2" idx="6"/>
          </p:cNvCxnSpPr>
          <p:nvPr/>
        </p:nvCxnSpPr>
        <p:spPr>
          <a:xfrm>
            <a:off x="6861078" y="5874266"/>
            <a:ext cx="357114" cy="16342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7209893" y="2207474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7209893" y="2576262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261657" y="3349921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7261657" y="3718709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7287917" y="4432127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7287917" y="4800915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7297339" y="554059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High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297339" y="5909386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Low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7784253" y="2580720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$50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762565" y="3366977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$50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7762565" y="3728144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$-50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7762565" y="442404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$100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7762565" y="4785215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$50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7366738" y="1710735"/>
            <a:ext cx="1340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NPV of Future Profit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762565" y="553555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$50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7762565" y="5896725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$-50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6730417" y="2149417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749692" y="2709800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6813269" y="4360490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6816328" y="4913630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0.5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6762464" y="326071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0.3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6782086" y="3820523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0.7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6816328" y="542034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0.3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803204" y="6043335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0.7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7784253" y="2942951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$0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7795101" y="4042707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762565" y="5156539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$0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7762565" y="6304891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$0</a:t>
            </a:r>
          </a:p>
        </p:txBody>
      </p:sp>
      <p:cxnSp>
        <p:nvCxnSpPr>
          <p:cNvPr id="161" name="Straight Arrow Connector 160"/>
          <p:cNvCxnSpPr/>
          <p:nvPr/>
        </p:nvCxnSpPr>
        <p:spPr>
          <a:xfrm flipV="1">
            <a:off x="6414677" y="3103894"/>
            <a:ext cx="769115" cy="562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V="1">
            <a:off x="6389324" y="4204080"/>
            <a:ext cx="769115" cy="56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flipV="1">
            <a:off x="6399810" y="5305494"/>
            <a:ext cx="769115" cy="562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flipV="1">
            <a:off x="6411966" y="6427927"/>
            <a:ext cx="769115" cy="56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4983219" y="2805816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0.7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4986583" y="387505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0.3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4981171" y="4951232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0.4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4999898" y="6143025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0.6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5785571" y="2304699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$-10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5860214" y="3415981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$-10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5860214" y="4539403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$-10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5860465" y="5629353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$-10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3666035" y="3450788"/>
            <a:ext cx="658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$-5</a:t>
            </a:r>
          </a:p>
        </p:txBody>
      </p:sp>
    </p:spTree>
    <p:extLst>
      <p:ext uri="{BB962C8B-B14F-4D97-AF65-F5344CB8AC3E}">
        <p14:creationId xmlns:p14="http://schemas.microsoft.com/office/powerpoint/2010/main" val="33571168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Measurement Scales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3059196"/>
            <a:ext cx="10554574" cy="3636511"/>
          </a:xfrm>
        </p:spPr>
        <p:txBody>
          <a:bodyPr>
            <a:noAutofit/>
          </a:bodyPr>
          <a:lstStyle/>
          <a:p>
            <a:r>
              <a:rPr lang="en-US" sz="2200" dirty="0"/>
              <a:t>Not every objective can be measured in dollars</a:t>
            </a:r>
          </a:p>
          <a:p>
            <a:r>
              <a:rPr lang="en-US" sz="2200" dirty="0"/>
              <a:t>Ideally, you would define one numerical measurement scale for each objective</a:t>
            </a:r>
          </a:p>
          <a:p>
            <a:pPr lvl="1"/>
            <a:r>
              <a:rPr lang="en-US" sz="2200" dirty="0"/>
              <a:t>These are called attributes</a:t>
            </a:r>
          </a:p>
          <a:p>
            <a:pPr lvl="1"/>
            <a:r>
              <a:rPr lang="en-US" sz="2200" dirty="0"/>
              <a:t>Think back to the last lecture, what type of measurement scale would we prefer?</a:t>
            </a:r>
          </a:p>
          <a:p>
            <a:r>
              <a:rPr lang="en-US" sz="2200" dirty="0"/>
              <a:t>What if there is no natural measurement scale for a particular objective?</a:t>
            </a:r>
          </a:p>
          <a:p>
            <a:r>
              <a:rPr lang="en-US" sz="2200" dirty="0"/>
              <a:t>Option1: Choose a surrogate measure</a:t>
            </a:r>
          </a:p>
          <a:p>
            <a:pPr lvl="1"/>
            <a:r>
              <a:rPr lang="en-US" sz="2200" dirty="0"/>
              <a:t>E.g., maximize student test scores in place of maximize student learning</a:t>
            </a:r>
          </a:p>
          <a:p>
            <a:r>
              <a:rPr lang="en-US" sz="2200" dirty="0"/>
              <a:t>Option 2: Construct an ordinal attribute scale</a:t>
            </a:r>
          </a:p>
          <a:p>
            <a:pPr lvl="1"/>
            <a:r>
              <a:rPr lang="en-US" sz="2200" dirty="0"/>
              <a:t>E.g., define descriptive characteristics for poor performance,  adequate performance, and good performance</a:t>
            </a:r>
          </a:p>
        </p:txBody>
      </p:sp>
    </p:spTree>
    <p:extLst>
      <p:ext uri="{BB962C8B-B14F-4D97-AF65-F5344CB8AC3E}">
        <p14:creationId xmlns:p14="http://schemas.microsoft.com/office/powerpoint/2010/main" val="2191865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503640"/>
            <a:ext cx="10554574" cy="3636511"/>
          </a:xfrm>
        </p:spPr>
        <p:txBody>
          <a:bodyPr>
            <a:noAutofit/>
          </a:bodyPr>
          <a:lstStyle/>
          <a:p>
            <a:r>
              <a:rPr lang="en-US" sz="2200" dirty="0"/>
              <a:t>Sensitivity analysis is avoided at your peril</a:t>
            </a:r>
          </a:p>
          <a:p>
            <a:r>
              <a:rPr lang="en-US" sz="2200" dirty="0"/>
              <a:t>What if a slight change in the value of a parameter triggers a completely different decision?</a:t>
            </a:r>
          </a:p>
          <a:p>
            <a:r>
              <a:rPr lang="en-US" sz="2200" dirty="0"/>
              <a:t>Sensitivity analysis lets you understand how robust your solution is</a:t>
            </a:r>
          </a:p>
          <a:p>
            <a:r>
              <a:rPr lang="en-US" sz="2200" dirty="0"/>
              <a:t>It also helps you identify areas that require more investigation</a:t>
            </a:r>
          </a:p>
          <a:p>
            <a:r>
              <a:rPr lang="en-US" sz="2200" dirty="0"/>
              <a:t>For example, if sensitivity analysis reveals that your decision to move forward with a new product launch hinges on the likelihood of your competitor releasing a similar product, it is in your best interest to invest some effort in understanding your competitor’s situation</a:t>
            </a:r>
          </a:p>
        </p:txBody>
      </p:sp>
    </p:spTree>
    <p:extLst>
      <p:ext uri="{BB962C8B-B14F-4D97-AF65-F5344CB8AC3E}">
        <p14:creationId xmlns:p14="http://schemas.microsoft.com/office/powerpoint/2010/main" val="21834232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Multiple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578748"/>
            <a:ext cx="10554574" cy="3636511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What happens when a decision has multiple objectives and each is assessed on a different measurement scales?</a:t>
            </a:r>
          </a:p>
          <a:p>
            <a:r>
              <a:rPr lang="en-US" sz="2200" dirty="0"/>
              <a:t>We call these objectives non-commensurate</a:t>
            </a:r>
          </a:p>
          <a:p>
            <a:r>
              <a:rPr lang="en-US" sz="2200" dirty="0"/>
              <a:t>Making tradeoffs among non-commensurate objectives is the core mission of decision analysis</a:t>
            </a:r>
          </a:p>
          <a:p>
            <a:r>
              <a:rPr lang="en-US" sz="2200" dirty="0"/>
              <a:t>We will discuss how to do this for deterministic outcomes in the next lecture and for stochastic outcomes in the lectures on Multi-Attribute Utility Theory (MAUT)</a:t>
            </a:r>
          </a:p>
          <a:p>
            <a:r>
              <a:rPr lang="en-US" sz="2200" dirty="0"/>
              <a:t>We can even deal with an ordinal attribute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726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Lecture 3: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1906797"/>
            <a:ext cx="10554574" cy="3636511"/>
          </a:xfrm>
        </p:spPr>
        <p:txBody>
          <a:bodyPr>
            <a:no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Read Chapters 3 and 4.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Homework 1 is due next week.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B281EE2-B758-5841-B7D5-DB0B8A970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978" y="4797251"/>
            <a:ext cx="3502617" cy="14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0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609149"/>
            <a:ext cx="10554574" cy="3636511"/>
          </a:xfrm>
        </p:spPr>
        <p:txBody>
          <a:bodyPr>
            <a:noAutofit/>
          </a:bodyPr>
          <a:lstStyle/>
          <a:p>
            <a:r>
              <a:rPr lang="en-US" sz="2200" dirty="0"/>
              <a:t>The decision analysis process may result in:</a:t>
            </a:r>
          </a:p>
          <a:p>
            <a:pPr lvl="1"/>
            <a:r>
              <a:rPr lang="en-US" sz="2200" dirty="0"/>
              <a:t>A refined understanding of problems and objectives</a:t>
            </a:r>
          </a:p>
          <a:p>
            <a:pPr lvl="1"/>
            <a:r>
              <a:rPr lang="en-US" sz="2200" dirty="0"/>
              <a:t>The identification of additional alternatives</a:t>
            </a:r>
          </a:p>
          <a:p>
            <a:pPr lvl="1"/>
            <a:r>
              <a:rPr lang="en-US" sz="2200" dirty="0"/>
              <a:t>A shift in the decision maker’s preferences</a:t>
            </a:r>
          </a:p>
          <a:p>
            <a:pPr lvl="1"/>
            <a:r>
              <a:rPr lang="en-US" sz="2200" dirty="0"/>
              <a:t>Areas that require more investigation</a:t>
            </a:r>
          </a:p>
          <a:p>
            <a:r>
              <a:rPr lang="en-US" sz="2200" dirty="0"/>
              <a:t>Consequently, the process may take several iterations to reach a final decision</a:t>
            </a:r>
          </a:p>
          <a:p>
            <a:r>
              <a:rPr lang="en-US" sz="2200" dirty="0"/>
              <a:t>Ideally, the result will be not only a good decision but also a well-supported one</a:t>
            </a:r>
          </a:p>
        </p:txBody>
      </p:sp>
    </p:spTree>
    <p:extLst>
      <p:ext uri="{BB962C8B-B14F-4D97-AF65-F5344CB8AC3E}">
        <p14:creationId xmlns:p14="http://schemas.microsoft.com/office/powerpoint/2010/main" val="1230449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 Present Value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565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5">
      <a:dk1>
        <a:srgbClr val="000000"/>
      </a:dk1>
      <a:lt1>
        <a:srgbClr val="000000"/>
      </a:lt1>
      <a:dk2>
        <a:srgbClr val="FEFFFF"/>
      </a:dk2>
      <a:lt2>
        <a:srgbClr val="EBDDC3"/>
      </a:lt2>
      <a:accent1>
        <a:srgbClr val="B1D0AB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</TotalTime>
  <Words>4319</Words>
  <Application>Microsoft Office PowerPoint</Application>
  <PresentationFormat>Widescreen</PresentationFormat>
  <Paragraphs>850</Paragraphs>
  <Slides>71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ＭＳ ゴシック</vt:lpstr>
      <vt:lpstr>ＭＳ Ｐゴシック</vt:lpstr>
      <vt:lpstr>Arial</vt:lpstr>
      <vt:lpstr>Calibri</vt:lpstr>
      <vt:lpstr>Cambria Math</vt:lpstr>
      <vt:lpstr>Century Gothic</vt:lpstr>
      <vt:lpstr>Tahoma</vt:lpstr>
      <vt:lpstr>Times New Roman</vt:lpstr>
      <vt:lpstr>Wingdings 2</vt:lpstr>
      <vt:lpstr>Quotable</vt:lpstr>
      <vt:lpstr>Lecture 2: Elements of Decision Problems – Structuring Decisions</vt:lpstr>
      <vt:lpstr>Today’s Lecture</vt:lpstr>
      <vt:lpstr>The Decision Analysis Process</vt:lpstr>
      <vt:lpstr>Understand the Decision Context</vt:lpstr>
      <vt:lpstr>Identify Alternatives</vt:lpstr>
      <vt:lpstr>Model the Decision</vt:lpstr>
      <vt:lpstr>Sensitivity Analysis</vt:lpstr>
      <vt:lpstr>More Analysis?</vt:lpstr>
      <vt:lpstr>Net Present Value</vt:lpstr>
      <vt:lpstr>Time Value of Money</vt:lpstr>
      <vt:lpstr>Time Value of Money</vt:lpstr>
      <vt:lpstr>Basic Compounding Formula</vt:lpstr>
      <vt:lpstr>Compound Interest</vt:lpstr>
      <vt:lpstr>Continuously Compounded Interest</vt:lpstr>
      <vt:lpstr>Basic Discounting Formula</vt:lpstr>
      <vt:lpstr>Present Value</vt:lpstr>
      <vt:lpstr>Think about this …</vt:lpstr>
      <vt:lpstr>Discounting Assuming 10% Interest Rate</vt:lpstr>
      <vt:lpstr>What is the purpose of discounting?</vt:lpstr>
      <vt:lpstr>Application</vt:lpstr>
      <vt:lpstr>Application</vt:lpstr>
      <vt:lpstr>Net Present Value</vt:lpstr>
      <vt:lpstr>Net Present Value</vt:lpstr>
      <vt:lpstr>Measurement Scales</vt:lpstr>
      <vt:lpstr>Measurement Scales</vt:lpstr>
      <vt:lpstr>Measurement Scales</vt:lpstr>
      <vt:lpstr>Mathematical Rules</vt:lpstr>
      <vt:lpstr>Interval Scale Example</vt:lpstr>
      <vt:lpstr>Ratio scale example</vt:lpstr>
      <vt:lpstr>Modeling a Decision</vt:lpstr>
      <vt:lpstr>Model</vt:lpstr>
      <vt:lpstr>Modeling Decisions</vt:lpstr>
      <vt:lpstr>Boeing Example - Objectives</vt:lpstr>
      <vt:lpstr>Structuring Decisions</vt:lpstr>
      <vt:lpstr>Fundamental Objectives Hierarchy</vt:lpstr>
      <vt:lpstr>Structuring a Decision</vt:lpstr>
      <vt:lpstr>Structuring a Decision</vt:lpstr>
      <vt:lpstr>Elements of Smart Choices</vt:lpstr>
      <vt:lpstr>Identifying Objectives</vt:lpstr>
      <vt:lpstr>Separating Ends and Means</vt:lpstr>
      <vt:lpstr>Example: Improving Decision Making</vt:lpstr>
      <vt:lpstr>Fundamental Objectives Hierarchy</vt:lpstr>
      <vt:lpstr>Means Network</vt:lpstr>
      <vt:lpstr>Identifying Means and Fundamental Objectives</vt:lpstr>
      <vt:lpstr>What is the Decision Context?</vt:lpstr>
      <vt:lpstr>Do you have the Right Context?</vt:lpstr>
      <vt:lpstr>Generating Alternatives</vt:lpstr>
      <vt:lpstr>Choices &amp; Consequences</vt:lpstr>
      <vt:lpstr>Building Consequence Tables</vt:lpstr>
      <vt:lpstr>Example: Consequence Table</vt:lpstr>
      <vt:lpstr>Overarching Issues</vt:lpstr>
      <vt:lpstr>Elements of an Influence Diagram</vt:lpstr>
      <vt:lpstr>Example Influence Diagram</vt:lpstr>
      <vt:lpstr>Common Mistakes</vt:lpstr>
      <vt:lpstr>When to stop</vt:lpstr>
      <vt:lpstr>Characteristics of a Decision Tree</vt:lpstr>
      <vt:lpstr>Elements of a Decision Tree</vt:lpstr>
      <vt:lpstr>Example Decision Tree</vt:lpstr>
      <vt:lpstr>Comparison</vt:lpstr>
      <vt:lpstr>Solving decision Trees</vt:lpstr>
      <vt:lpstr>Decision Trees</vt:lpstr>
      <vt:lpstr>Expected Value</vt:lpstr>
      <vt:lpstr>Example: Invest in Technology</vt:lpstr>
      <vt:lpstr>Example: Invest in Technology</vt:lpstr>
      <vt:lpstr>Example: Invest in Technology</vt:lpstr>
      <vt:lpstr>Example: Invest in Technology</vt:lpstr>
      <vt:lpstr>Example: Invest in Technology</vt:lpstr>
      <vt:lpstr>Example: Optimal Policy</vt:lpstr>
      <vt:lpstr>Objective Measurement Scales</vt:lpstr>
      <vt:lpstr>Dealing with Multiple Objectives</vt:lpstr>
      <vt:lpstr>Before Lecture 3: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Introduction</dc:title>
  <dc:creator>Yeganeh Hayeri</dc:creator>
  <cp:lastModifiedBy>Yeganeh Hayeri</cp:lastModifiedBy>
  <cp:revision>27</cp:revision>
  <dcterms:created xsi:type="dcterms:W3CDTF">2019-01-22T20:42:55Z</dcterms:created>
  <dcterms:modified xsi:type="dcterms:W3CDTF">2019-01-29T17:22:17Z</dcterms:modified>
</cp:coreProperties>
</file>